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89" r:id="rId4"/>
    <p:sldId id="288" r:id="rId5"/>
    <p:sldId id="287" r:id="rId6"/>
    <p:sldId id="286" r:id="rId7"/>
    <p:sldId id="285" r:id="rId8"/>
    <p:sldId id="284" r:id="rId9"/>
    <p:sldId id="282" r:id="rId10"/>
    <p:sldId id="281" r:id="rId11"/>
    <p:sldId id="283" r:id="rId12"/>
    <p:sldId id="280" r:id="rId13"/>
    <p:sldId id="279" r:id="rId14"/>
    <p:sldId id="278" r:id="rId15"/>
    <p:sldId id="277" r:id="rId16"/>
    <p:sldId id="276" r:id="rId17"/>
    <p:sldId id="274" r:id="rId18"/>
    <p:sldId id="275" r:id="rId19"/>
    <p:sldId id="260" r:id="rId20"/>
    <p:sldId id="261" r:id="rId21"/>
    <p:sldId id="262" r:id="rId22"/>
    <p:sldId id="263" r:id="rId23"/>
    <p:sldId id="259" r:id="rId24"/>
    <p:sldId id="265" r:id="rId25"/>
    <p:sldId id="273" r:id="rId26"/>
    <p:sldId id="258" r:id="rId27"/>
    <p:sldId id="257" r:id="rId28"/>
    <p:sldId id="272" r:id="rId29"/>
    <p:sldId id="264" r:id="rId30"/>
    <p:sldId id="271" r:id="rId31"/>
    <p:sldId id="268" r:id="rId32"/>
    <p:sldId id="270" r:id="rId33"/>
    <p:sldId id="269" r:id="rId34"/>
    <p:sldId id="267" r:id="rId35"/>
    <p:sldId id="266" r:id="rId36"/>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ACDDB509-57E5-4EA5-964C-9A928D9E4D62}" type="datetimeFigureOut">
              <a:rPr lang="fi-FI" smtClean="0"/>
              <a:t>26.6.2024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1D7B9AF8-C3F3-4773-AE67-D34340AC219E}" type="slidenum">
              <a:rPr lang="fi-FI" smtClean="0"/>
              <a:t>‹#›</a:t>
            </a:fld>
            <a:endParaRPr lang="fi-FI"/>
          </a:p>
        </p:txBody>
      </p:sp>
    </p:spTree>
    <p:extLst>
      <p:ext uri="{BB962C8B-B14F-4D97-AF65-F5344CB8AC3E}">
        <p14:creationId xmlns:p14="http://schemas.microsoft.com/office/powerpoint/2010/main" val="32979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ACDDB509-57E5-4EA5-964C-9A928D9E4D62}" type="datetimeFigureOut">
              <a:rPr lang="fi-FI" smtClean="0"/>
              <a:t>26.6.2024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1D7B9AF8-C3F3-4773-AE67-D34340AC219E}" type="slidenum">
              <a:rPr lang="fi-FI" smtClean="0"/>
              <a:t>‹#›</a:t>
            </a:fld>
            <a:endParaRPr lang="fi-FI"/>
          </a:p>
        </p:txBody>
      </p:sp>
    </p:spTree>
    <p:extLst>
      <p:ext uri="{BB962C8B-B14F-4D97-AF65-F5344CB8AC3E}">
        <p14:creationId xmlns:p14="http://schemas.microsoft.com/office/powerpoint/2010/main" val="3104298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ACDDB509-57E5-4EA5-964C-9A928D9E4D62}" type="datetimeFigureOut">
              <a:rPr lang="fi-FI" smtClean="0"/>
              <a:t>26.6.2024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1D7B9AF8-C3F3-4773-AE67-D34340AC219E}" type="slidenum">
              <a:rPr lang="fi-FI" smtClean="0"/>
              <a:t>‹#›</a:t>
            </a:fld>
            <a:endParaRPr lang="fi-FI"/>
          </a:p>
        </p:txBody>
      </p:sp>
    </p:spTree>
    <p:extLst>
      <p:ext uri="{BB962C8B-B14F-4D97-AF65-F5344CB8AC3E}">
        <p14:creationId xmlns:p14="http://schemas.microsoft.com/office/powerpoint/2010/main" val="2144591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ACDDB509-57E5-4EA5-964C-9A928D9E4D62}" type="datetimeFigureOut">
              <a:rPr lang="fi-FI" smtClean="0"/>
              <a:t>26.6.2024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1D7B9AF8-C3F3-4773-AE67-D34340AC219E}" type="slidenum">
              <a:rPr lang="fi-FI" smtClean="0"/>
              <a:t>‹#›</a:t>
            </a:fld>
            <a:endParaRPr lang="fi-FI"/>
          </a:p>
        </p:txBody>
      </p:sp>
    </p:spTree>
    <p:extLst>
      <p:ext uri="{BB962C8B-B14F-4D97-AF65-F5344CB8AC3E}">
        <p14:creationId xmlns:p14="http://schemas.microsoft.com/office/powerpoint/2010/main" val="1671603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a:t>
            </a:r>
          </a:p>
        </p:txBody>
      </p:sp>
      <p:sp>
        <p:nvSpPr>
          <p:cNvPr id="4" name="Päivämäärän paikkamerkki 3"/>
          <p:cNvSpPr>
            <a:spLocks noGrp="1"/>
          </p:cNvSpPr>
          <p:nvPr>
            <p:ph type="dt" sz="half" idx="10"/>
          </p:nvPr>
        </p:nvSpPr>
        <p:spPr/>
        <p:txBody>
          <a:bodyPr/>
          <a:lstStyle/>
          <a:p>
            <a:fld id="{ACDDB509-57E5-4EA5-964C-9A928D9E4D62}" type="datetimeFigureOut">
              <a:rPr lang="fi-FI" smtClean="0"/>
              <a:t>26.6.2024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1D7B9AF8-C3F3-4773-AE67-D34340AC219E}" type="slidenum">
              <a:rPr lang="fi-FI" smtClean="0"/>
              <a:t>‹#›</a:t>
            </a:fld>
            <a:endParaRPr lang="fi-FI"/>
          </a:p>
        </p:txBody>
      </p:sp>
    </p:spTree>
    <p:extLst>
      <p:ext uri="{BB962C8B-B14F-4D97-AF65-F5344CB8AC3E}">
        <p14:creationId xmlns:p14="http://schemas.microsoft.com/office/powerpoint/2010/main" val="3668812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838200" y="1825625"/>
            <a:ext cx="5181600" cy="435133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6172200" y="1825625"/>
            <a:ext cx="5181600" cy="435133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ACDDB509-57E5-4EA5-964C-9A928D9E4D62}" type="datetimeFigureOut">
              <a:rPr lang="fi-FI" smtClean="0"/>
              <a:t>26.6.2024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1D7B9AF8-C3F3-4773-AE67-D34340AC219E}" type="slidenum">
              <a:rPr lang="fi-FI" smtClean="0"/>
              <a:t>‹#›</a:t>
            </a:fld>
            <a:endParaRPr lang="fi-FI"/>
          </a:p>
        </p:txBody>
      </p:sp>
    </p:spTree>
    <p:extLst>
      <p:ext uri="{BB962C8B-B14F-4D97-AF65-F5344CB8AC3E}">
        <p14:creationId xmlns:p14="http://schemas.microsoft.com/office/powerpoint/2010/main" val="2545284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4" name="Sisällön paikkamerkki 3"/>
          <p:cNvSpPr>
            <a:spLocks noGrp="1"/>
          </p:cNvSpPr>
          <p:nvPr>
            <p:ph sz="half" idx="2"/>
          </p:nvPr>
        </p:nvSpPr>
        <p:spPr>
          <a:xfrm>
            <a:off x="839788" y="2505075"/>
            <a:ext cx="5157787" cy="368458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6" name="Sisällön paikkamerkki 5"/>
          <p:cNvSpPr>
            <a:spLocks noGrp="1"/>
          </p:cNvSpPr>
          <p:nvPr>
            <p:ph sz="quarter" idx="4"/>
          </p:nvPr>
        </p:nvSpPr>
        <p:spPr>
          <a:xfrm>
            <a:off x="6172200" y="2505075"/>
            <a:ext cx="5183188" cy="368458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ACDDB509-57E5-4EA5-964C-9A928D9E4D62}" type="datetimeFigureOut">
              <a:rPr lang="fi-FI" smtClean="0"/>
              <a:t>26.6.2024</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1D7B9AF8-C3F3-4773-AE67-D34340AC219E}" type="slidenum">
              <a:rPr lang="fi-FI" smtClean="0"/>
              <a:t>‹#›</a:t>
            </a:fld>
            <a:endParaRPr lang="fi-FI"/>
          </a:p>
        </p:txBody>
      </p:sp>
    </p:spTree>
    <p:extLst>
      <p:ext uri="{BB962C8B-B14F-4D97-AF65-F5344CB8AC3E}">
        <p14:creationId xmlns:p14="http://schemas.microsoft.com/office/powerpoint/2010/main" val="3256124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ACDDB509-57E5-4EA5-964C-9A928D9E4D62}" type="datetimeFigureOut">
              <a:rPr lang="fi-FI" smtClean="0"/>
              <a:t>26.6.2024</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1D7B9AF8-C3F3-4773-AE67-D34340AC219E}" type="slidenum">
              <a:rPr lang="fi-FI" smtClean="0"/>
              <a:t>‹#›</a:t>
            </a:fld>
            <a:endParaRPr lang="fi-FI"/>
          </a:p>
        </p:txBody>
      </p:sp>
    </p:spTree>
    <p:extLst>
      <p:ext uri="{BB962C8B-B14F-4D97-AF65-F5344CB8AC3E}">
        <p14:creationId xmlns:p14="http://schemas.microsoft.com/office/powerpoint/2010/main" val="629894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ACDDB509-57E5-4EA5-964C-9A928D9E4D62}" type="datetimeFigureOut">
              <a:rPr lang="fi-FI" smtClean="0"/>
              <a:t>26.6.2024</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1D7B9AF8-C3F3-4773-AE67-D34340AC219E}" type="slidenum">
              <a:rPr lang="fi-FI" smtClean="0"/>
              <a:t>‹#›</a:t>
            </a:fld>
            <a:endParaRPr lang="fi-FI"/>
          </a:p>
        </p:txBody>
      </p:sp>
    </p:spTree>
    <p:extLst>
      <p:ext uri="{BB962C8B-B14F-4D97-AF65-F5344CB8AC3E}">
        <p14:creationId xmlns:p14="http://schemas.microsoft.com/office/powerpoint/2010/main" val="2599917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a:t>
            </a:r>
          </a:p>
        </p:txBody>
      </p:sp>
      <p:sp>
        <p:nvSpPr>
          <p:cNvPr id="5" name="Päivämäärän paikkamerkki 4"/>
          <p:cNvSpPr>
            <a:spLocks noGrp="1"/>
          </p:cNvSpPr>
          <p:nvPr>
            <p:ph type="dt" sz="half" idx="10"/>
          </p:nvPr>
        </p:nvSpPr>
        <p:spPr/>
        <p:txBody>
          <a:bodyPr/>
          <a:lstStyle/>
          <a:p>
            <a:fld id="{ACDDB509-57E5-4EA5-964C-9A928D9E4D62}" type="datetimeFigureOut">
              <a:rPr lang="fi-FI" smtClean="0"/>
              <a:t>26.6.2024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1D7B9AF8-C3F3-4773-AE67-D34340AC219E}" type="slidenum">
              <a:rPr lang="fi-FI" smtClean="0"/>
              <a:t>‹#›</a:t>
            </a:fld>
            <a:endParaRPr lang="fi-FI"/>
          </a:p>
        </p:txBody>
      </p:sp>
    </p:spTree>
    <p:extLst>
      <p:ext uri="{BB962C8B-B14F-4D97-AF65-F5344CB8AC3E}">
        <p14:creationId xmlns:p14="http://schemas.microsoft.com/office/powerpoint/2010/main" val="1616135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a:t>
            </a:r>
          </a:p>
        </p:txBody>
      </p:sp>
      <p:sp>
        <p:nvSpPr>
          <p:cNvPr id="5" name="Päivämäärän paikkamerkki 4"/>
          <p:cNvSpPr>
            <a:spLocks noGrp="1"/>
          </p:cNvSpPr>
          <p:nvPr>
            <p:ph type="dt" sz="half" idx="10"/>
          </p:nvPr>
        </p:nvSpPr>
        <p:spPr/>
        <p:txBody>
          <a:bodyPr/>
          <a:lstStyle/>
          <a:p>
            <a:fld id="{ACDDB509-57E5-4EA5-964C-9A928D9E4D62}" type="datetimeFigureOut">
              <a:rPr lang="fi-FI" smtClean="0"/>
              <a:t>26.6.2024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1D7B9AF8-C3F3-4773-AE67-D34340AC219E}" type="slidenum">
              <a:rPr lang="fi-FI" smtClean="0"/>
              <a:t>‹#›</a:t>
            </a:fld>
            <a:endParaRPr lang="fi-FI"/>
          </a:p>
        </p:txBody>
      </p:sp>
    </p:spTree>
    <p:extLst>
      <p:ext uri="{BB962C8B-B14F-4D97-AF65-F5344CB8AC3E}">
        <p14:creationId xmlns:p14="http://schemas.microsoft.com/office/powerpoint/2010/main" val="2485174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DDB509-57E5-4EA5-964C-9A928D9E4D62}" type="datetimeFigureOut">
              <a:rPr lang="fi-FI" smtClean="0"/>
              <a:t>26.6.2024</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B9AF8-C3F3-4773-AE67-D34340AC219E}" type="slidenum">
              <a:rPr lang="fi-FI" smtClean="0"/>
              <a:t>‹#›</a:t>
            </a:fld>
            <a:endParaRPr lang="fi-FI"/>
          </a:p>
        </p:txBody>
      </p:sp>
    </p:spTree>
    <p:extLst>
      <p:ext uri="{BB962C8B-B14F-4D97-AF65-F5344CB8AC3E}">
        <p14:creationId xmlns:p14="http://schemas.microsoft.com/office/powerpoint/2010/main" val="42012425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digi.kansalliskirjasto.fi/"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Vanhojen lehtien kertomaa</a:t>
            </a:r>
            <a:endParaRPr lang="fi-FI" dirty="0"/>
          </a:p>
        </p:txBody>
      </p:sp>
      <p:sp>
        <p:nvSpPr>
          <p:cNvPr id="3" name="Alaotsikko 2"/>
          <p:cNvSpPr>
            <a:spLocks noGrp="1"/>
          </p:cNvSpPr>
          <p:nvPr>
            <p:ph type="subTitle" idx="1"/>
          </p:nvPr>
        </p:nvSpPr>
        <p:spPr/>
        <p:txBody>
          <a:bodyPr/>
          <a:lstStyle/>
          <a:p>
            <a:r>
              <a:rPr lang="fi-FI" dirty="0" smtClean="0"/>
              <a:t>Kansallisarkiston lehdistä hakusanalla ”Nikupeteri”</a:t>
            </a:r>
          </a:p>
          <a:p>
            <a:r>
              <a:rPr lang="fi-FI" dirty="0" smtClean="0"/>
              <a:t>Lähde: </a:t>
            </a:r>
            <a:r>
              <a:rPr lang="fi-FI" dirty="0" smtClean="0">
                <a:hlinkClick r:id="rId2"/>
              </a:rPr>
              <a:t>https://digi.kansalliskirjasto.fi</a:t>
            </a:r>
            <a:r>
              <a:rPr lang="fi-FI" dirty="0" smtClean="0"/>
              <a:t> </a:t>
            </a:r>
            <a:endParaRPr lang="fi-FI" dirty="0"/>
          </a:p>
        </p:txBody>
      </p:sp>
    </p:spTree>
    <p:extLst>
      <p:ext uri="{BB962C8B-B14F-4D97-AF65-F5344CB8AC3E}">
        <p14:creationId xmlns:p14="http://schemas.microsoft.com/office/powerpoint/2010/main" val="2039265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Pohjois-Suomi 30.10.1908</a:t>
            </a:r>
            <a:endParaRPr lang="fi-FI" dirty="0"/>
          </a:p>
        </p:txBody>
      </p:sp>
      <p:sp>
        <p:nvSpPr>
          <p:cNvPr id="3" name="Sisällön paikkamerkki 2"/>
          <p:cNvSpPr>
            <a:spLocks noGrp="1"/>
          </p:cNvSpPr>
          <p:nvPr>
            <p:ph idx="1"/>
          </p:nvPr>
        </p:nvSpPr>
        <p:spPr/>
        <p:txBody>
          <a:bodyPr/>
          <a:lstStyle/>
          <a:p>
            <a:r>
              <a:rPr lang="fi-FI" dirty="0" smtClean="0"/>
              <a:t>Pitkä teksti </a:t>
            </a:r>
            <a:r>
              <a:rPr lang="fi-FI" dirty="0" err="1" smtClean="0"/>
              <a:t>kalastuasiasta</a:t>
            </a:r>
            <a:r>
              <a:rPr lang="fi-FI" dirty="0" smtClean="0"/>
              <a:t> (ss 8 ja 5, 6 ja 7)</a:t>
            </a:r>
            <a:endParaRPr lang="fi-FI" dirty="0"/>
          </a:p>
        </p:txBody>
      </p:sp>
    </p:spTree>
    <p:extLst>
      <p:ext uri="{BB962C8B-B14F-4D97-AF65-F5344CB8AC3E}">
        <p14:creationId xmlns:p14="http://schemas.microsoft.com/office/powerpoint/2010/main" val="1274067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Pohjois-Suomi 6.11.1908</a:t>
            </a:r>
            <a:endParaRPr lang="fi-FI" dirty="0"/>
          </a:p>
        </p:txBody>
      </p:sp>
      <p:sp>
        <p:nvSpPr>
          <p:cNvPr id="3" name="Sisällön paikkamerkki 2"/>
          <p:cNvSpPr>
            <a:spLocks noGrp="1"/>
          </p:cNvSpPr>
          <p:nvPr>
            <p:ph idx="1"/>
          </p:nvPr>
        </p:nvSpPr>
        <p:spPr/>
        <p:txBody>
          <a:bodyPr/>
          <a:lstStyle/>
          <a:p>
            <a:r>
              <a:rPr lang="fi-FI" dirty="0" smtClean="0"/>
              <a:t>Kalastusasiaa ss 16 ja 13, 14 ja 15</a:t>
            </a:r>
            <a:endParaRPr lang="fi-FI" dirty="0"/>
          </a:p>
        </p:txBody>
      </p:sp>
    </p:spTree>
    <p:extLst>
      <p:ext uri="{BB962C8B-B14F-4D97-AF65-F5344CB8AC3E}">
        <p14:creationId xmlns:p14="http://schemas.microsoft.com/office/powerpoint/2010/main" val="3072458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Pohjois-Suomi 9.11.1908</a:t>
            </a:r>
            <a:endParaRPr lang="fi-FI" dirty="0"/>
          </a:p>
        </p:txBody>
      </p:sp>
      <p:sp>
        <p:nvSpPr>
          <p:cNvPr id="3" name="Sisällön paikkamerkki 2"/>
          <p:cNvSpPr>
            <a:spLocks noGrp="1"/>
          </p:cNvSpPr>
          <p:nvPr>
            <p:ph idx="1"/>
          </p:nvPr>
        </p:nvSpPr>
        <p:spPr/>
        <p:txBody>
          <a:bodyPr/>
          <a:lstStyle/>
          <a:p>
            <a:r>
              <a:rPr lang="fi-FI" dirty="0" err="1" smtClean="0"/>
              <a:t>Kalatusasiaa</a:t>
            </a:r>
            <a:r>
              <a:rPr lang="fi-FI" dirty="0" smtClean="0"/>
              <a:t> ss 18 ja 19, 20 ja 17</a:t>
            </a:r>
            <a:endParaRPr lang="fi-FI" dirty="0"/>
          </a:p>
        </p:txBody>
      </p:sp>
    </p:spTree>
    <p:extLst>
      <p:ext uri="{BB962C8B-B14F-4D97-AF65-F5344CB8AC3E}">
        <p14:creationId xmlns:p14="http://schemas.microsoft.com/office/powerpoint/2010/main" val="1139754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Perä-Pohjolainen 26.8.1909</a:t>
            </a:r>
            <a:endParaRPr lang="fi-FI" dirty="0"/>
          </a:p>
        </p:txBody>
      </p:sp>
      <p:sp>
        <p:nvSpPr>
          <p:cNvPr id="3" name="Sisällön paikkamerkki 2"/>
          <p:cNvSpPr>
            <a:spLocks noGrp="1"/>
          </p:cNvSpPr>
          <p:nvPr>
            <p:ph idx="1"/>
          </p:nvPr>
        </p:nvSpPr>
        <p:spPr/>
        <p:txBody>
          <a:bodyPr>
            <a:normAutofit fontScale="77500" lnSpcReduction="20000"/>
          </a:bodyPr>
          <a:lstStyle/>
          <a:p>
            <a:pPr marL="0" indent="0">
              <a:buNone/>
            </a:pPr>
            <a:r>
              <a:rPr lang="fi-FI" b="1" dirty="0" smtClean="0"/>
              <a:t>Harvinainen kärrien vaihtokauppa. </a:t>
            </a:r>
            <a:r>
              <a:rPr lang="fi-FI" dirty="0" smtClean="0"/>
              <a:t>Kun </a:t>
            </a:r>
            <a:r>
              <a:rPr lang="fi-FI" dirty="0" err="1" smtClean="0"/>
              <a:t>talokas</a:t>
            </a:r>
            <a:r>
              <a:rPr lang="fi-FI" dirty="0" smtClean="0"/>
              <a:t> Matti Nikupeteri Kemijoen </a:t>
            </a:r>
            <a:r>
              <a:rPr lang="fi-FI" dirty="0" err="1" smtClean="0"/>
              <a:t>Taiwalkoskelta</a:t>
            </a:r>
            <a:r>
              <a:rPr lang="fi-FI" dirty="0" smtClean="0"/>
              <a:t> tänä aamuna meni kauppayhtiö Matti Hirmun talon pihalle kaupungissamme katsomaan turkulaisia kärryjään, joilla oli ajanut kaupunkiimme, huomasikin hän kummakseen, että kärryt </a:t>
            </a:r>
            <a:r>
              <a:rPr lang="fi-FI" dirty="0" err="1" smtClean="0"/>
              <a:t>oliwatkin</a:t>
            </a:r>
            <a:r>
              <a:rPr lang="fi-FI" dirty="0" smtClean="0"/>
              <a:t> kadonneet ja että niiden sijaan jätetty </a:t>
            </a:r>
            <a:r>
              <a:rPr lang="fi-FI" dirty="0" err="1" smtClean="0"/>
              <a:t>wanhahkot</a:t>
            </a:r>
            <a:r>
              <a:rPr lang="fi-FI" dirty="0" smtClean="0"/>
              <a:t> kauppa- eli kuorma-ajopelit. Ensin luultiin, että </a:t>
            </a:r>
            <a:r>
              <a:rPr lang="fi-FI" dirty="0" err="1" smtClean="0"/>
              <a:t>woro</a:t>
            </a:r>
            <a:r>
              <a:rPr lang="fi-FI" dirty="0" smtClean="0"/>
              <a:t> oli vaihtokaupan tehnyt. Hetken kuluttua kumminkin selvisi asia. Kun Kemijoelta Kemin </a:t>
            </a:r>
            <a:r>
              <a:rPr lang="fi-FI" dirty="0" err="1" smtClean="0"/>
              <a:t>Liedakkalan</a:t>
            </a:r>
            <a:r>
              <a:rPr lang="fi-FI" dirty="0" smtClean="0"/>
              <a:t> kylästä kaupunkiin saapui </a:t>
            </a:r>
            <a:r>
              <a:rPr lang="fi-FI" dirty="0" err="1" smtClean="0"/>
              <a:t>talokas</a:t>
            </a:r>
            <a:r>
              <a:rPr lang="fi-FI" dirty="0" smtClean="0"/>
              <a:t> Sakari </a:t>
            </a:r>
            <a:r>
              <a:rPr lang="fi-FI" dirty="0" err="1" smtClean="0"/>
              <a:t>Nystöm</a:t>
            </a:r>
            <a:r>
              <a:rPr lang="fi-FI" dirty="0" smtClean="0"/>
              <a:t>, tunsi hän kuormarattaat omakseen. Hänkin tietysti ensin ällistyi, kun huomasi rattaansa </a:t>
            </a:r>
            <a:r>
              <a:rPr lang="fi-FI" dirty="0"/>
              <a:t>k</a:t>
            </a:r>
            <a:r>
              <a:rPr lang="fi-FI" dirty="0" smtClean="0"/>
              <a:t>ulkeutuneen hänen tietämättään kaupunkiin, </a:t>
            </a:r>
            <a:r>
              <a:rPr lang="fi-FI" dirty="0" err="1" smtClean="0"/>
              <a:t>waan</a:t>
            </a:r>
            <a:r>
              <a:rPr lang="fi-FI" dirty="0" smtClean="0"/>
              <a:t> samassa muisti hän, että muuan </a:t>
            </a:r>
            <a:r>
              <a:rPr lang="fi-FI" dirty="0" err="1" smtClean="0"/>
              <a:t>mieliwikainen</a:t>
            </a:r>
            <a:r>
              <a:rPr lang="fi-FI" dirty="0" smtClean="0"/>
              <a:t> poika </a:t>
            </a:r>
            <a:r>
              <a:rPr lang="fi-FI" dirty="0" err="1" smtClean="0"/>
              <a:t>Wiitakoskella</a:t>
            </a:r>
            <a:r>
              <a:rPr lang="fi-FI" dirty="0" smtClean="0"/>
              <a:t> Ilmolan  kylän</a:t>
            </a:r>
            <a:r>
              <a:rPr lang="fi-FI" b="1" dirty="0" smtClean="0"/>
              <a:t> </a:t>
            </a:r>
            <a:r>
              <a:rPr lang="fi-FI" dirty="0" smtClean="0"/>
              <a:t>syrjäseudussa, oli </a:t>
            </a:r>
            <a:r>
              <a:rPr lang="fi-FI" dirty="0" err="1" smtClean="0"/>
              <a:t>tuonnottain</a:t>
            </a:r>
            <a:r>
              <a:rPr lang="fi-FI" dirty="0" smtClean="0"/>
              <a:t> omin </a:t>
            </a:r>
            <a:r>
              <a:rPr lang="fi-FI" dirty="0" err="1" smtClean="0"/>
              <a:t>luwin</a:t>
            </a:r>
            <a:r>
              <a:rPr lang="fi-FI" dirty="0" smtClean="0"/>
              <a:t> käynyt kaupungissa eräästä talostaan ottamallaan </a:t>
            </a:r>
            <a:r>
              <a:rPr lang="fi-FI" dirty="0" err="1" smtClean="0"/>
              <a:t>hewosella</a:t>
            </a:r>
            <a:r>
              <a:rPr lang="fi-FI" dirty="0" smtClean="0"/>
              <a:t> ja kärryillä sekä kepposen tehtyään sanonut ensi kerralla </a:t>
            </a:r>
            <a:r>
              <a:rPr lang="fi-FI" dirty="0" err="1" smtClean="0"/>
              <a:t>ajalewansa</a:t>
            </a:r>
            <a:r>
              <a:rPr lang="fi-FI" dirty="0" smtClean="0"/>
              <a:t> oikein ”turkulaisilla”. Oltiin </a:t>
            </a:r>
            <a:r>
              <a:rPr lang="fi-FI" dirty="0" err="1" smtClean="0"/>
              <a:t>warmat</a:t>
            </a:r>
            <a:r>
              <a:rPr lang="fi-FI" dirty="0" smtClean="0"/>
              <a:t>, että kärryjen </a:t>
            </a:r>
            <a:r>
              <a:rPr lang="fi-FI" dirty="0" err="1" smtClean="0"/>
              <a:t>waihto</a:t>
            </a:r>
            <a:r>
              <a:rPr lang="fi-FI" dirty="0" smtClean="0"/>
              <a:t> oli saman työtä ja niin olikin. Salo-nimisestä talosta oli </a:t>
            </a:r>
            <a:r>
              <a:rPr lang="fi-FI" dirty="0" err="1" smtClean="0"/>
              <a:t>mieliwikainen</a:t>
            </a:r>
            <a:r>
              <a:rPr lang="fi-FI" dirty="0" smtClean="0"/>
              <a:t> </a:t>
            </a:r>
            <a:r>
              <a:rPr lang="fi-FI" dirty="0" err="1" smtClean="0"/>
              <a:t>wiime</a:t>
            </a:r>
            <a:r>
              <a:rPr lang="fi-FI" dirty="0" smtClean="0"/>
              <a:t> yön seutuna siepannut </a:t>
            </a:r>
            <a:r>
              <a:rPr lang="fi-FI" dirty="0" err="1" smtClean="0"/>
              <a:t>hewosen</a:t>
            </a:r>
            <a:r>
              <a:rPr lang="fi-FI" dirty="0" smtClean="0"/>
              <a:t> ja </a:t>
            </a:r>
            <a:r>
              <a:rPr lang="fi-FI" dirty="0" err="1" smtClean="0"/>
              <a:t>waljastanut</a:t>
            </a:r>
            <a:r>
              <a:rPr lang="fi-FI" dirty="0" smtClean="0"/>
              <a:t> sen Nyströmin rattaiden eteen, jotka sattuivat olemaan talon pihalla.</a:t>
            </a:r>
          </a:p>
          <a:p>
            <a:pPr marL="0" indent="0">
              <a:buNone/>
            </a:pPr>
            <a:r>
              <a:rPr lang="fi-FI" dirty="0" smtClean="0"/>
              <a:t>Tänä aamuna oli poika nähty ajaa </a:t>
            </a:r>
            <a:r>
              <a:rPr lang="fi-FI" dirty="0" err="1" smtClean="0"/>
              <a:t>kerettelewän</a:t>
            </a:r>
            <a:r>
              <a:rPr lang="fi-FI" dirty="0" smtClean="0"/>
              <a:t> ”turkulaisineen” Kemijoelle päin. Kärryt tietysti </a:t>
            </a:r>
            <a:r>
              <a:rPr lang="fi-FI" dirty="0" err="1" smtClean="0"/>
              <a:t>joutuiwat</a:t>
            </a:r>
            <a:r>
              <a:rPr lang="fi-FI" dirty="0" smtClean="0"/>
              <a:t> oikealle omistajalleen.</a:t>
            </a:r>
          </a:p>
          <a:p>
            <a:pPr marL="0" indent="0">
              <a:buNone/>
            </a:pPr>
            <a:r>
              <a:rPr lang="fi-FI" dirty="0" smtClean="0"/>
              <a:t>Nikupeteri oli saapunut tänne saattamaan Amerikkaan </a:t>
            </a:r>
            <a:r>
              <a:rPr lang="fi-FI" dirty="0" err="1" smtClean="0"/>
              <a:t>matkustawaa</a:t>
            </a:r>
            <a:r>
              <a:rPr lang="fi-FI" dirty="0" smtClean="0"/>
              <a:t> poikaansa.</a:t>
            </a:r>
            <a:endParaRPr lang="fi-FI" dirty="0"/>
          </a:p>
        </p:txBody>
      </p:sp>
    </p:spTree>
    <p:extLst>
      <p:ext uri="{BB962C8B-B14F-4D97-AF65-F5344CB8AC3E}">
        <p14:creationId xmlns:p14="http://schemas.microsoft.com/office/powerpoint/2010/main" val="77007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Perä-Pohjolainen 31.10.1916</a:t>
            </a:r>
            <a:endParaRPr lang="fi-FI" dirty="0"/>
          </a:p>
        </p:txBody>
      </p:sp>
      <p:sp>
        <p:nvSpPr>
          <p:cNvPr id="3" name="Sisällön paikkamerkki 2"/>
          <p:cNvSpPr>
            <a:spLocks noGrp="1"/>
          </p:cNvSpPr>
          <p:nvPr>
            <p:ph idx="1"/>
          </p:nvPr>
        </p:nvSpPr>
        <p:spPr/>
        <p:txBody>
          <a:bodyPr/>
          <a:lstStyle/>
          <a:p>
            <a:pPr marL="0" indent="0">
              <a:buNone/>
            </a:pPr>
            <a:r>
              <a:rPr lang="fi-FI" sz="4000" b="1" dirty="0" smtClean="0"/>
              <a:t>Ylimaan elämää ja oloja 1700 –luvun lopulla </a:t>
            </a:r>
            <a:r>
              <a:rPr lang="fi-FI" sz="4000" b="1" dirty="0" err="1" smtClean="0"/>
              <a:t>wanhain</a:t>
            </a:r>
            <a:r>
              <a:rPr lang="fi-FI" sz="4000" b="1" dirty="0" smtClean="0"/>
              <a:t> </a:t>
            </a:r>
            <a:r>
              <a:rPr lang="fi-FI" sz="4000" b="1" dirty="0" err="1" smtClean="0"/>
              <a:t>perukirjoituskirjain</a:t>
            </a:r>
            <a:r>
              <a:rPr lang="fi-FI" sz="4000" b="1" dirty="0" smtClean="0"/>
              <a:t> </a:t>
            </a:r>
            <a:r>
              <a:rPr lang="fi-FI" sz="4000" b="1" dirty="0" err="1" smtClean="0"/>
              <a:t>walossa</a:t>
            </a:r>
            <a:endParaRPr lang="fi-FI" sz="4000" b="1" dirty="0" smtClean="0"/>
          </a:p>
          <a:p>
            <a:pPr marL="0" indent="0">
              <a:buNone/>
            </a:pPr>
            <a:endParaRPr lang="fi-FI" dirty="0"/>
          </a:p>
          <a:p>
            <a:pPr marL="0" indent="0">
              <a:buNone/>
            </a:pPr>
            <a:r>
              <a:rPr lang="fi-FI" dirty="0" smtClean="0"/>
              <a:t>(tätä tehty aikaisemmin)</a:t>
            </a:r>
            <a:endParaRPr lang="fi-FI" dirty="0"/>
          </a:p>
        </p:txBody>
      </p:sp>
    </p:spTree>
    <p:extLst>
      <p:ext uri="{BB962C8B-B14F-4D97-AF65-F5344CB8AC3E}">
        <p14:creationId xmlns:p14="http://schemas.microsoft.com/office/powerpoint/2010/main" val="3398916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Perä-Pohjolainen 14.5.1918</a:t>
            </a:r>
            <a:endParaRPr lang="fi-FI" dirty="0"/>
          </a:p>
        </p:txBody>
      </p:sp>
      <p:sp>
        <p:nvSpPr>
          <p:cNvPr id="3" name="Sisällön paikkamerkki 2"/>
          <p:cNvSpPr>
            <a:spLocks noGrp="1"/>
          </p:cNvSpPr>
          <p:nvPr>
            <p:ph idx="1"/>
          </p:nvPr>
        </p:nvSpPr>
        <p:spPr/>
        <p:txBody>
          <a:bodyPr/>
          <a:lstStyle/>
          <a:p>
            <a:pPr marL="0" indent="0">
              <a:buNone/>
            </a:pPr>
            <a:r>
              <a:rPr lang="fi-FI" b="1" dirty="0" smtClean="0"/>
              <a:t>Hukkumisen </a:t>
            </a:r>
            <a:r>
              <a:rPr lang="fi-FI" b="1" dirty="0" err="1" smtClean="0"/>
              <a:t>waaraan</a:t>
            </a:r>
            <a:r>
              <a:rPr lang="fi-FI" b="1" dirty="0" smtClean="0"/>
              <a:t> </a:t>
            </a:r>
            <a:r>
              <a:rPr lang="fi-FI" dirty="0" smtClean="0"/>
              <a:t>joutui toissa iltana </a:t>
            </a:r>
            <a:r>
              <a:rPr lang="fi-FI" dirty="0" err="1" smtClean="0"/>
              <a:t>talokas</a:t>
            </a:r>
            <a:r>
              <a:rPr lang="fi-FI" dirty="0" smtClean="0"/>
              <a:t> </a:t>
            </a:r>
            <a:r>
              <a:rPr lang="fi-FI" dirty="0" err="1" smtClean="0"/>
              <a:t>Nikupeterin</a:t>
            </a:r>
            <a:r>
              <a:rPr lang="fi-FI" dirty="0" smtClean="0"/>
              <a:t> poika Pekka Nikupeteri, kun hän Kemijoen itäpuolelta oli menossa jäitä myöten polkupyörällä joen yli Taivalkosken pysäkille. Jää näet pettikin, jolloin Pekka Nikupeteri </a:t>
            </a:r>
            <a:r>
              <a:rPr lang="fi-FI" dirty="0" smtClean="0">
                <a:solidFill>
                  <a:srgbClr val="FF0000"/>
                </a:solidFill>
              </a:rPr>
              <a:t>… </a:t>
            </a:r>
            <a:r>
              <a:rPr lang="fi-FI" dirty="0" smtClean="0"/>
              <a:t>jäähän. Onneksi muutamia </a:t>
            </a:r>
            <a:r>
              <a:rPr lang="fi-FI" dirty="0" err="1" smtClean="0"/>
              <a:t>henkilöitäsattui</a:t>
            </a:r>
            <a:r>
              <a:rPr lang="fi-FI" dirty="0" smtClean="0"/>
              <a:t> olemaan jäällä </a:t>
            </a:r>
            <a:r>
              <a:rPr lang="fi-FI" dirty="0" smtClean="0">
                <a:solidFill>
                  <a:srgbClr val="FF0000"/>
                </a:solidFill>
              </a:rPr>
              <a:t>….</a:t>
            </a:r>
            <a:r>
              <a:rPr lang="fi-FI" dirty="0" smtClean="0"/>
              <a:t> Menossa ja riensivät </a:t>
            </a:r>
            <a:r>
              <a:rPr lang="fi-FI" dirty="0" err="1" smtClean="0"/>
              <a:t>uppoawaa</a:t>
            </a:r>
            <a:r>
              <a:rPr lang="fi-FI" dirty="0" smtClean="0"/>
              <a:t> pelastamaa hukkumasta. Pekka Nikupeteri saatiin pelastetuksi, mutta pyörä jäi jokeen,</a:t>
            </a:r>
            <a:endParaRPr lang="fi-FI" dirty="0"/>
          </a:p>
        </p:txBody>
      </p:sp>
    </p:spTree>
    <p:extLst>
      <p:ext uri="{BB962C8B-B14F-4D97-AF65-F5344CB8AC3E}">
        <p14:creationId xmlns:p14="http://schemas.microsoft.com/office/powerpoint/2010/main" val="1606223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Pohjolan sanomat 14.11.1918</a:t>
            </a:r>
            <a:endParaRPr lang="fi-FI" dirty="0"/>
          </a:p>
        </p:txBody>
      </p:sp>
      <p:sp>
        <p:nvSpPr>
          <p:cNvPr id="3" name="Sisällön paikkamerkki 2"/>
          <p:cNvSpPr>
            <a:spLocks noGrp="1"/>
          </p:cNvSpPr>
          <p:nvPr>
            <p:ph idx="1"/>
          </p:nvPr>
        </p:nvSpPr>
        <p:spPr/>
        <p:txBody>
          <a:bodyPr/>
          <a:lstStyle/>
          <a:p>
            <a:pPr marL="0" indent="0">
              <a:buNone/>
            </a:pPr>
            <a:r>
              <a:rPr lang="fi-FI" sz="4000" dirty="0" smtClean="0"/>
              <a:t>Talon ostajat</a:t>
            </a:r>
          </a:p>
          <a:p>
            <a:pPr marL="0" indent="0">
              <a:buNone/>
            </a:pPr>
            <a:r>
              <a:rPr lang="fi-FI" sz="4000" dirty="0" smtClean="0"/>
              <a:t>HUOMATKAA!</a:t>
            </a:r>
          </a:p>
          <a:p>
            <a:pPr marL="0" indent="0">
              <a:buNone/>
            </a:pPr>
            <a:r>
              <a:rPr lang="fi-FI" dirty="0" smtClean="0"/>
              <a:t>Vapaaehtoisella huutokaupalla myydään perjantaina marrask. 22 pnä klo 2 ip. 1/8 </a:t>
            </a:r>
            <a:r>
              <a:rPr lang="fi-FI" dirty="0" err="1" smtClean="0"/>
              <a:t>Partasem</a:t>
            </a:r>
            <a:r>
              <a:rPr lang="fi-FI" dirty="0" smtClean="0"/>
              <a:t> perintömaata sekä 4-vuotias tammahevonen tilaisuudessa määrättävillä ehdoilla.</a:t>
            </a:r>
          </a:p>
          <a:p>
            <a:pPr marL="0" indent="0">
              <a:buNone/>
            </a:pPr>
            <a:r>
              <a:rPr lang="fi-FI" dirty="0" smtClean="0"/>
              <a:t>Kemi </a:t>
            </a:r>
            <a:r>
              <a:rPr lang="fi-FI" dirty="0" err="1" smtClean="0"/>
              <a:t>Alapaakkola</a:t>
            </a:r>
            <a:r>
              <a:rPr lang="fi-FI" dirty="0" smtClean="0"/>
              <a:t> 13.11.1918</a:t>
            </a:r>
          </a:p>
          <a:p>
            <a:pPr marL="0" indent="0">
              <a:buNone/>
            </a:pPr>
            <a:r>
              <a:rPr lang="fi-FI" dirty="0" smtClean="0"/>
              <a:t>Aapo Nikupeteri eli Mäkitalo</a:t>
            </a:r>
            <a:endParaRPr lang="fi-FI" dirty="0"/>
          </a:p>
        </p:txBody>
      </p:sp>
    </p:spTree>
    <p:extLst>
      <p:ext uri="{BB962C8B-B14F-4D97-AF65-F5344CB8AC3E}">
        <p14:creationId xmlns:p14="http://schemas.microsoft.com/office/powerpoint/2010/main" val="1212867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Uusi Pohjan kansa 18.7.1923</a:t>
            </a:r>
            <a:endParaRPr lang="fi-FI" dirty="0"/>
          </a:p>
        </p:txBody>
      </p:sp>
      <p:sp>
        <p:nvSpPr>
          <p:cNvPr id="3" name="Sisällön paikkamerkki 2"/>
          <p:cNvSpPr>
            <a:spLocks noGrp="1"/>
          </p:cNvSpPr>
          <p:nvPr>
            <p:ph idx="1"/>
          </p:nvPr>
        </p:nvSpPr>
        <p:spPr/>
        <p:txBody>
          <a:bodyPr>
            <a:normAutofit lnSpcReduction="10000"/>
          </a:bodyPr>
          <a:lstStyle/>
          <a:p>
            <a:pPr marL="0" indent="0">
              <a:buNone/>
            </a:pPr>
            <a:r>
              <a:rPr lang="fi-FI" dirty="0" smtClean="0"/>
              <a:t>Vapaaehtoisella huutokaupalla</a:t>
            </a:r>
          </a:p>
          <a:p>
            <a:pPr marL="0" indent="0">
              <a:buNone/>
            </a:pPr>
            <a:r>
              <a:rPr lang="fi-FI" dirty="0" smtClean="0"/>
              <a:t>Myydään poismuuton takia torstaina </a:t>
            </a:r>
            <a:r>
              <a:rPr lang="fi-FI" dirty="0" err="1" smtClean="0"/>
              <a:t>t.k</a:t>
            </a:r>
            <a:r>
              <a:rPr lang="fi-FI" dirty="0" smtClean="0"/>
              <a:t>. 19 pnä klo 10 ap. Kemin </a:t>
            </a:r>
            <a:r>
              <a:rPr lang="fi-FI" dirty="0" err="1" smtClean="0"/>
              <a:t>Alapaakkolassa</a:t>
            </a:r>
            <a:r>
              <a:rPr lang="fi-FI" dirty="0" smtClean="0"/>
              <a:t>  1/8 osa Partasen perintötilasta n:o 13. Tilalla elätetään 5 lehmää, auki olevaa peltoa on 5 tynnyrin ala, hyvää tekomaata on ja tila on likietuinen, kartano on erittäin hyvässä kunnossa, polttopuumetsää on myös tilalla. Samassa tilaisuudessa myydään koko irtaimisto: maanviljelyskoneet, 6:ksi lehmää, 9 lammasta sekä muuta taloustavaraa huutokaupassa mainittavilla ehdoilla (</a:t>
            </a:r>
            <a:r>
              <a:rPr lang="fi-FI" dirty="0" err="1" smtClean="0"/>
              <a:t>Huom</a:t>
            </a:r>
            <a:r>
              <a:rPr lang="fi-FI" dirty="0" smtClean="0"/>
              <a:t>! </a:t>
            </a:r>
            <a:r>
              <a:rPr lang="fi-FI" dirty="0" err="1" smtClean="0"/>
              <a:t>Kiintelmistölle</a:t>
            </a:r>
            <a:r>
              <a:rPr lang="fi-FI" dirty="0" smtClean="0"/>
              <a:t> myönnetään maksuehtoja). Kemin </a:t>
            </a:r>
            <a:r>
              <a:rPr lang="fi-FI" dirty="0" err="1" smtClean="0"/>
              <a:t>Alapaakkolassa</a:t>
            </a:r>
            <a:r>
              <a:rPr lang="fi-FI" dirty="0" smtClean="0"/>
              <a:t> 16 pnä heinäk. 1923, Aapo Nikupeteri.</a:t>
            </a:r>
          </a:p>
          <a:p>
            <a:pPr marL="0" indent="0">
              <a:buNone/>
            </a:pPr>
            <a:r>
              <a:rPr lang="fi-FI" dirty="0" smtClean="0"/>
              <a:t>Huutokauppaan tulijat etempää voivat jäädä Taivalkosken pysäkille.</a:t>
            </a:r>
            <a:endParaRPr lang="fi-FI" dirty="0"/>
          </a:p>
        </p:txBody>
      </p:sp>
    </p:spTree>
    <p:extLst>
      <p:ext uri="{BB962C8B-B14F-4D97-AF65-F5344CB8AC3E}">
        <p14:creationId xmlns:p14="http://schemas.microsoft.com/office/powerpoint/2010/main" val="37347729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Uusi Pohjan kansa 19.7.1923</a:t>
            </a:r>
            <a:endParaRPr lang="fi-FI" dirty="0"/>
          </a:p>
        </p:txBody>
      </p:sp>
      <p:sp>
        <p:nvSpPr>
          <p:cNvPr id="3" name="Sisällön paikkamerkki 2"/>
          <p:cNvSpPr>
            <a:spLocks noGrp="1"/>
          </p:cNvSpPr>
          <p:nvPr>
            <p:ph idx="1"/>
          </p:nvPr>
        </p:nvSpPr>
        <p:spPr/>
        <p:txBody>
          <a:bodyPr/>
          <a:lstStyle/>
          <a:p>
            <a:pPr marL="0" indent="0">
              <a:buNone/>
            </a:pPr>
            <a:r>
              <a:rPr lang="fi-FI" sz="4000" dirty="0" smtClean="0"/>
              <a:t>AAPO NIKUPETERIN KIINTEIMISTÖ</a:t>
            </a:r>
          </a:p>
          <a:p>
            <a:pPr marL="0" indent="0">
              <a:buNone/>
            </a:pPr>
            <a:r>
              <a:rPr lang="fi-FI" sz="4000" b="1" dirty="0"/>
              <a:t>p</a:t>
            </a:r>
            <a:r>
              <a:rPr lang="fi-FI" sz="4000" b="1" dirty="0" smtClean="0"/>
              <a:t>eruutetaan.</a:t>
            </a:r>
          </a:p>
          <a:p>
            <a:pPr marL="0" indent="0">
              <a:buNone/>
            </a:pPr>
            <a:r>
              <a:rPr lang="fi-FI" dirty="0" smtClean="0"/>
              <a:t>Irtaimisto myydään niin kuin lehdessä ilmoitettu.</a:t>
            </a:r>
          </a:p>
          <a:p>
            <a:pPr marL="0" indent="0">
              <a:buNone/>
            </a:pPr>
            <a:r>
              <a:rPr lang="fi-FI" dirty="0" smtClean="0"/>
              <a:t>				Aapo Nikupeteri</a:t>
            </a:r>
            <a:endParaRPr lang="fi-FI" dirty="0"/>
          </a:p>
        </p:txBody>
      </p:sp>
    </p:spTree>
    <p:extLst>
      <p:ext uri="{BB962C8B-B14F-4D97-AF65-F5344CB8AC3E}">
        <p14:creationId xmlns:p14="http://schemas.microsoft.com/office/powerpoint/2010/main" val="3496702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Pohjolan Sanomat 11.5.1926</a:t>
            </a:r>
            <a:endParaRPr lang="fi-FI" dirty="0"/>
          </a:p>
        </p:txBody>
      </p:sp>
      <p:sp>
        <p:nvSpPr>
          <p:cNvPr id="3" name="Sisällön paikkamerkki 2"/>
          <p:cNvSpPr>
            <a:spLocks noGrp="1"/>
          </p:cNvSpPr>
          <p:nvPr>
            <p:ph idx="1"/>
          </p:nvPr>
        </p:nvSpPr>
        <p:spPr/>
        <p:txBody>
          <a:bodyPr/>
          <a:lstStyle/>
          <a:p>
            <a:pPr marL="0" indent="0">
              <a:buNone/>
            </a:pPr>
            <a:r>
              <a:rPr lang="fi-FI" dirty="0" smtClean="0"/>
              <a:t>Perjantaina toukok. 17 pnä alkaen kello 10 ap. myydään </a:t>
            </a:r>
            <a:r>
              <a:rPr lang="fi-FI" i="1" dirty="0" smtClean="0"/>
              <a:t>vapaehtoisella </a:t>
            </a:r>
            <a:r>
              <a:rPr lang="fi-FI" sz="3200" b="1" dirty="0" smtClean="0"/>
              <a:t>huutokaupalla </a:t>
            </a:r>
            <a:r>
              <a:rPr lang="fi-FI" dirty="0" err="1" smtClean="0"/>
              <a:t>Nikupeterin</a:t>
            </a:r>
            <a:r>
              <a:rPr lang="fi-FI" dirty="0" smtClean="0"/>
              <a:t> talossa Kemin pitäjän </a:t>
            </a:r>
            <a:r>
              <a:rPr lang="fi-FI" dirty="0" err="1" smtClean="0"/>
              <a:t>Alapaakkolan</a:t>
            </a:r>
            <a:r>
              <a:rPr lang="fi-FI" dirty="0" smtClean="0"/>
              <a:t> kylässä kaikenlaista irtaimistoa, </a:t>
            </a:r>
            <a:r>
              <a:rPr lang="fi-FI" dirty="0" err="1" smtClean="0"/>
              <a:t>m.m</a:t>
            </a:r>
            <a:r>
              <a:rPr lang="fi-FI" dirty="0" smtClean="0"/>
              <a:t>. 2 hyvää hevosta ja lehmiä </a:t>
            </a:r>
            <a:r>
              <a:rPr lang="fi-FI" dirty="0" err="1" smtClean="0"/>
              <a:t>y.m</a:t>
            </a:r>
            <a:r>
              <a:rPr lang="fi-FI" dirty="0" smtClean="0"/>
              <a:t>., </a:t>
            </a:r>
            <a:r>
              <a:rPr lang="fi-FI" dirty="0" err="1" smtClean="0"/>
              <a:t>y.m</a:t>
            </a:r>
            <a:r>
              <a:rPr lang="fi-FI" dirty="0" smtClean="0"/>
              <a:t>. Tarpeen vaatiessa jatketaan huutokauppaa seuraavana päivänä.</a:t>
            </a:r>
          </a:p>
          <a:p>
            <a:pPr marL="0" indent="0">
              <a:buNone/>
            </a:pPr>
            <a:r>
              <a:rPr lang="fi-FI" dirty="0" smtClean="0"/>
              <a:t>Kemissä 28 p. huhtik. 1926</a:t>
            </a:r>
          </a:p>
          <a:p>
            <a:pPr marL="0" indent="0">
              <a:buNone/>
            </a:pPr>
            <a:r>
              <a:rPr lang="fi-FI" i="1" dirty="0" smtClean="0"/>
              <a:t>Pekka Nikupeteri</a:t>
            </a:r>
          </a:p>
          <a:p>
            <a:pPr marL="0" indent="0">
              <a:buNone/>
            </a:pPr>
            <a:r>
              <a:rPr lang="fi-FI" dirty="0" err="1" smtClean="0"/>
              <a:t>Holhoja</a:t>
            </a:r>
            <a:endParaRPr lang="fi-FI" dirty="0" smtClean="0"/>
          </a:p>
        </p:txBody>
      </p:sp>
    </p:spTree>
    <p:extLst>
      <p:ext uri="{BB962C8B-B14F-4D97-AF65-F5344CB8AC3E}">
        <p14:creationId xmlns:p14="http://schemas.microsoft.com/office/powerpoint/2010/main" val="2414554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Åbo </a:t>
            </a:r>
            <a:r>
              <a:rPr lang="fi-FI" dirty="0" err="1" smtClean="0"/>
              <a:t>underrättelser</a:t>
            </a:r>
            <a:r>
              <a:rPr lang="fi-FI" dirty="0" smtClean="0"/>
              <a:t> 21.7.1832</a:t>
            </a:r>
            <a:endParaRPr lang="fi-FI" dirty="0"/>
          </a:p>
        </p:txBody>
      </p:sp>
      <p:sp>
        <p:nvSpPr>
          <p:cNvPr id="3" name="Sisällön paikkamerkki 2"/>
          <p:cNvSpPr>
            <a:spLocks noGrp="1"/>
          </p:cNvSpPr>
          <p:nvPr>
            <p:ph idx="1"/>
          </p:nvPr>
        </p:nvSpPr>
        <p:spPr/>
        <p:txBody>
          <a:bodyPr/>
          <a:lstStyle/>
          <a:p>
            <a:pPr marL="0" indent="0">
              <a:buNone/>
            </a:pPr>
            <a:r>
              <a:rPr lang="fi-FI" dirty="0" smtClean="0"/>
              <a:t>..</a:t>
            </a:r>
            <a:r>
              <a:rPr lang="fi-FI" dirty="0" err="1" smtClean="0"/>
              <a:t>samt</a:t>
            </a:r>
            <a:r>
              <a:rPr lang="fi-FI" dirty="0" smtClean="0"/>
              <a:t> </a:t>
            </a:r>
            <a:r>
              <a:rPr lang="fi-FI" dirty="0" err="1" smtClean="0"/>
              <a:t>Bonden</a:t>
            </a:r>
            <a:r>
              <a:rPr lang="fi-FI" dirty="0" smtClean="0"/>
              <a:t> </a:t>
            </a:r>
            <a:r>
              <a:rPr lang="fi-FI" dirty="0" err="1" smtClean="0"/>
              <a:t>Jac.Nikupeteri</a:t>
            </a:r>
            <a:r>
              <a:rPr lang="fi-FI" dirty="0" smtClean="0"/>
              <a:t>, </a:t>
            </a:r>
            <a:r>
              <a:rPr lang="fi-FI" dirty="0" err="1" smtClean="0"/>
              <a:t>på</a:t>
            </a:r>
            <a:r>
              <a:rPr lang="fi-FI" dirty="0" smtClean="0"/>
              <a:t> </a:t>
            </a:r>
            <a:r>
              <a:rPr lang="fi-FI" dirty="0" err="1" smtClean="0"/>
              <a:t>andra</a:t>
            </a:r>
            <a:r>
              <a:rPr lang="fi-FI" dirty="0" smtClean="0"/>
              <a:t> </a:t>
            </a:r>
            <a:r>
              <a:rPr lang="fi-FI" dirty="0" err="1" smtClean="0"/>
              <a:t>sidan</a:t>
            </a:r>
            <a:r>
              <a:rPr lang="fi-FI" smtClean="0"/>
              <a:t>;</a:t>
            </a:r>
            <a:endParaRPr lang="fi-FI"/>
          </a:p>
        </p:txBody>
      </p:sp>
    </p:spTree>
    <p:extLst>
      <p:ext uri="{BB962C8B-B14F-4D97-AF65-F5344CB8AC3E}">
        <p14:creationId xmlns:p14="http://schemas.microsoft.com/office/powerpoint/2010/main" val="9046607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Pohjolan Voima 22.12.1927</a:t>
            </a:r>
            <a:endParaRPr lang="fi-FI" dirty="0"/>
          </a:p>
        </p:txBody>
      </p:sp>
      <p:sp>
        <p:nvSpPr>
          <p:cNvPr id="3" name="Sisällön paikkamerkki 2"/>
          <p:cNvSpPr>
            <a:spLocks noGrp="1"/>
          </p:cNvSpPr>
          <p:nvPr>
            <p:ph idx="1"/>
          </p:nvPr>
        </p:nvSpPr>
        <p:spPr/>
        <p:txBody>
          <a:bodyPr>
            <a:normAutofit fontScale="85000" lnSpcReduction="20000"/>
          </a:bodyPr>
          <a:lstStyle/>
          <a:p>
            <a:pPr marL="0" indent="0">
              <a:buNone/>
            </a:pPr>
            <a:r>
              <a:rPr lang="fi-FI" sz="3200" b="1" dirty="0" smtClean="0"/>
              <a:t>Proletaarisen taistelutervehdyksen</a:t>
            </a:r>
          </a:p>
          <a:p>
            <a:pPr marL="0" indent="0">
              <a:buNone/>
            </a:pPr>
            <a:r>
              <a:rPr lang="fi-FI" dirty="0" smtClean="0"/>
              <a:t>Lähettävät </a:t>
            </a:r>
            <a:r>
              <a:rPr lang="fi-FI" dirty="0" err="1" smtClean="0"/>
              <a:t>allamainitut</a:t>
            </a:r>
            <a:r>
              <a:rPr lang="fi-FI" dirty="0" smtClean="0"/>
              <a:t> järjestöt ja yksityiset kaikille luokkataistelutovereilleen.</a:t>
            </a:r>
          </a:p>
          <a:p>
            <a:pPr marL="0" indent="0">
              <a:buNone/>
            </a:pPr>
            <a:r>
              <a:rPr lang="fi-FI" b="1" dirty="0" smtClean="0"/>
              <a:t>Koittakoon pian köyhälistön joulu, vapauden ja valon suuri juhla kaikkialla!</a:t>
            </a:r>
          </a:p>
          <a:p>
            <a:pPr marL="0" indent="0">
              <a:buNone/>
            </a:pPr>
            <a:r>
              <a:rPr lang="fi-FI" dirty="0" smtClean="0"/>
              <a:t>Tuokoon uusi vuosi uutta tarmoa ja voimaa taisteluihimme!</a:t>
            </a:r>
          </a:p>
          <a:p>
            <a:pPr marL="0" indent="0">
              <a:buNone/>
            </a:pPr>
            <a:r>
              <a:rPr lang="fi-FI" dirty="0" smtClean="0"/>
              <a:t>Eläköön köyhälistön vallankumous, riistettyjen ja sorrettujen suuri vapahtaja!</a:t>
            </a:r>
          </a:p>
          <a:p>
            <a:pPr marL="0" indent="0">
              <a:buNone/>
            </a:pPr>
            <a:r>
              <a:rPr lang="fi-FI" dirty="0" smtClean="0"/>
              <a:t>…</a:t>
            </a:r>
          </a:p>
          <a:p>
            <a:pPr marL="0" indent="0">
              <a:buNone/>
            </a:pPr>
            <a:r>
              <a:rPr lang="fi-FI" dirty="0" err="1" smtClean="0"/>
              <a:t>Paugan</a:t>
            </a:r>
            <a:r>
              <a:rPr lang="fi-FI" dirty="0" smtClean="0"/>
              <a:t> Falls, </a:t>
            </a:r>
            <a:r>
              <a:rPr lang="fi-FI" dirty="0" err="1" smtClean="0"/>
              <a:t>Que</a:t>
            </a:r>
            <a:r>
              <a:rPr lang="fi-FI" dirty="0" smtClean="0"/>
              <a:t>. Canada</a:t>
            </a:r>
          </a:p>
          <a:p>
            <a:pPr marL="0" indent="0">
              <a:buNone/>
            </a:pPr>
            <a:r>
              <a:rPr lang="fi-FI" dirty="0" smtClean="0"/>
              <a:t>…</a:t>
            </a:r>
          </a:p>
          <a:p>
            <a:pPr marL="0" indent="0">
              <a:buNone/>
            </a:pPr>
            <a:r>
              <a:rPr lang="fi-FI" dirty="0" smtClean="0"/>
              <a:t>Nikupeteri, Matti</a:t>
            </a:r>
          </a:p>
          <a:p>
            <a:pPr marL="0" indent="0">
              <a:buNone/>
            </a:pPr>
            <a:r>
              <a:rPr lang="fi-FI" dirty="0" smtClean="0"/>
              <a:t>Nikupeteri, Vihtori</a:t>
            </a:r>
          </a:p>
          <a:p>
            <a:pPr marL="0" indent="0">
              <a:buNone/>
            </a:pPr>
            <a:r>
              <a:rPr lang="fi-FI" dirty="0" smtClean="0"/>
              <a:t>…</a:t>
            </a:r>
            <a:endParaRPr lang="fi-FI" dirty="0"/>
          </a:p>
        </p:txBody>
      </p:sp>
    </p:spTree>
    <p:extLst>
      <p:ext uri="{BB962C8B-B14F-4D97-AF65-F5344CB8AC3E}">
        <p14:creationId xmlns:p14="http://schemas.microsoft.com/office/powerpoint/2010/main" val="14166597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Liitto 24.5.1928</a:t>
            </a:r>
            <a:endParaRPr lang="fi-FI" dirty="0"/>
          </a:p>
        </p:txBody>
      </p:sp>
      <p:sp>
        <p:nvSpPr>
          <p:cNvPr id="3" name="Sisällön paikkamerkki 2"/>
          <p:cNvSpPr>
            <a:spLocks noGrp="1"/>
          </p:cNvSpPr>
          <p:nvPr>
            <p:ph idx="1"/>
          </p:nvPr>
        </p:nvSpPr>
        <p:spPr/>
        <p:txBody>
          <a:bodyPr>
            <a:normAutofit fontScale="92500" lnSpcReduction="10000"/>
          </a:bodyPr>
          <a:lstStyle/>
          <a:p>
            <a:pPr>
              <a:buFontTx/>
              <a:buChar char="-"/>
            </a:pPr>
            <a:r>
              <a:rPr lang="fi-FI" b="1" dirty="0" smtClean="0"/>
              <a:t>Pelasti neljä lasta hukkumasta.</a:t>
            </a:r>
          </a:p>
          <a:p>
            <a:pPr marL="0" indent="0">
              <a:buNone/>
            </a:pPr>
            <a:r>
              <a:rPr lang="fi-FI" dirty="0" smtClean="0"/>
              <a:t>Neljä lasta pelasti hukkumasta äskettäin Taivalkosken niskalla talollisen poika Kalle Nikupeteri. Lapset olivat pelastajan veljen </a:t>
            </a:r>
            <a:r>
              <a:rPr lang="fi-FI" dirty="0" err="1" smtClean="0"/>
              <a:t>Hilarius</a:t>
            </a:r>
            <a:r>
              <a:rPr lang="fi-FI" dirty="0" smtClean="0"/>
              <a:t> </a:t>
            </a:r>
            <a:r>
              <a:rPr lang="fi-FI" dirty="0" err="1" smtClean="0"/>
              <a:t>Nikupeterin</a:t>
            </a:r>
            <a:r>
              <a:rPr lang="fi-FI" dirty="0" smtClean="0"/>
              <a:t> ja pelastajan sedän Alpo Ylitalon lapsia, kaikki aivan pieniä alle 10 vuoden. Lapset olivat kenenkään huomaamatta lähteneet jokirantaan, mennen täällä rannassa oleville heikoille jäälautoille. Lautat olivat kuitenkin lähteneet liikkeelle, jolloin kolme lapsista oli joutunut särkyessä veden varaan, yhden pysytellessä pienellä jääkappaleella. Tultuaan rantaan lasten hätäisen itkun </a:t>
            </a:r>
            <a:r>
              <a:rPr lang="fi-FI" dirty="0" err="1" smtClean="0"/>
              <a:t>hälyyttämänä</a:t>
            </a:r>
            <a:r>
              <a:rPr lang="fi-FI" dirty="0" smtClean="0"/>
              <a:t> näki pelastaja vain kaksi lapsista, sillä toiset olivat jo ennättäneet painua veden alle. Pelastaja syöksyi jokeen vaatteet päällä saaden kaikki neljä lasta pelastetuksi. Kaikeksi onneksi eivät lautat olleet vielä ennättäneet syvemmälle keskiväylään, missä tapauksessa olisi kaikkien veteen joutuneiden pelastaminen ollut mahdotonta. –P.S. </a:t>
            </a:r>
            <a:endParaRPr lang="fi-FI" dirty="0"/>
          </a:p>
        </p:txBody>
      </p:sp>
    </p:spTree>
    <p:extLst>
      <p:ext uri="{BB962C8B-B14F-4D97-AF65-F5344CB8AC3E}">
        <p14:creationId xmlns:p14="http://schemas.microsoft.com/office/powerpoint/2010/main" val="36805594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Pohjolan Sanomat 23.12.1928</a:t>
            </a:r>
            <a:endParaRPr lang="fi-FI" dirty="0"/>
          </a:p>
        </p:txBody>
      </p:sp>
      <p:sp>
        <p:nvSpPr>
          <p:cNvPr id="3" name="Sisällön paikkamerkki 2"/>
          <p:cNvSpPr>
            <a:spLocks noGrp="1"/>
          </p:cNvSpPr>
          <p:nvPr>
            <p:ph idx="1"/>
          </p:nvPr>
        </p:nvSpPr>
        <p:spPr/>
        <p:txBody>
          <a:bodyPr/>
          <a:lstStyle/>
          <a:p>
            <a:pPr marL="0" indent="0">
              <a:buNone/>
            </a:pPr>
            <a:r>
              <a:rPr lang="fi-FI" b="1" dirty="0" smtClean="0"/>
              <a:t>Lehtenne 20.12. oli kirjoitus sanotusta</a:t>
            </a:r>
          </a:p>
          <a:p>
            <a:pPr marL="0" indent="0">
              <a:buNone/>
            </a:pPr>
            <a:r>
              <a:rPr lang="fi-FI" sz="4800" b="1" dirty="0"/>
              <a:t>t</a:t>
            </a:r>
            <a:r>
              <a:rPr lang="fi-FI" sz="4800" b="1" dirty="0" smtClean="0"/>
              <a:t>iliasiasta</a:t>
            </a:r>
          </a:p>
          <a:p>
            <a:pPr marL="0" indent="0">
              <a:buNone/>
            </a:pPr>
            <a:r>
              <a:rPr lang="fi-FI" dirty="0" smtClean="0"/>
              <a:t>ja minulla asiaan kuuluvana heräsi vastustamaton halu vapaasti ilmaista oma mielipiteeni, että kaukana on varmaankin sielunne rauha vaan uskotaan kuitenkin asianne selviävän iankaikkisuudessa, sillä tällä tavalla menetetyn omaisuuden tähden en voi olla koskaan tyytyväinen.</a:t>
            </a:r>
          </a:p>
          <a:p>
            <a:pPr marL="0" indent="0">
              <a:buNone/>
            </a:pPr>
            <a:r>
              <a:rPr lang="fi-FI" dirty="0"/>
              <a:t>	</a:t>
            </a:r>
            <a:r>
              <a:rPr lang="fi-FI" dirty="0" smtClean="0"/>
              <a:t>				</a:t>
            </a:r>
            <a:r>
              <a:rPr lang="fi-FI" b="1" dirty="0" smtClean="0"/>
              <a:t>Aapo Nikupeteri</a:t>
            </a:r>
            <a:endParaRPr lang="fi-FI" b="1" dirty="0"/>
          </a:p>
        </p:txBody>
      </p:sp>
    </p:spTree>
    <p:extLst>
      <p:ext uri="{BB962C8B-B14F-4D97-AF65-F5344CB8AC3E}">
        <p14:creationId xmlns:p14="http://schemas.microsoft.com/office/powerpoint/2010/main" val="1024540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Pohjolan Sanomat 29.1.1929</a:t>
            </a:r>
            <a:endParaRPr lang="fi-FI" dirty="0"/>
          </a:p>
        </p:txBody>
      </p:sp>
      <p:sp>
        <p:nvSpPr>
          <p:cNvPr id="3" name="Sisällön paikkamerkki 2"/>
          <p:cNvSpPr>
            <a:spLocks noGrp="1"/>
          </p:cNvSpPr>
          <p:nvPr>
            <p:ph idx="1"/>
          </p:nvPr>
        </p:nvSpPr>
        <p:spPr/>
        <p:txBody>
          <a:bodyPr>
            <a:normAutofit fontScale="85000" lnSpcReduction="20000"/>
          </a:bodyPr>
          <a:lstStyle/>
          <a:p>
            <a:pPr marL="0" indent="0">
              <a:buNone/>
            </a:pPr>
            <a:r>
              <a:rPr lang="fi-FI" dirty="0" smtClean="0"/>
              <a:t>Kemin </a:t>
            </a:r>
            <a:r>
              <a:rPr lang="fi-FI" dirty="0" err="1" smtClean="0"/>
              <a:t>y.m</a:t>
            </a:r>
            <a:r>
              <a:rPr lang="fi-FI" dirty="0" smtClean="0"/>
              <a:t>. pitäjien välikäräjillä eilen oli käsiteltävänä </a:t>
            </a:r>
            <a:r>
              <a:rPr lang="fi-FI" dirty="0" err="1" smtClean="0"/>
              <a:t>m.m</a:t>
            </a:r>
            <a:r>
              <a:rPr lang="fi-FI" dirty="0" smtClean="0"/>
              <a:t>. ensi kerran Simo Kuivajoella hiljattain sattunut kommunistein toimeenpanema pahoinpitely, jonka uhriksi joutui työmies Janne Ollila Simosta. Syytettyinä jutussa olivat Anselmi ja Hugo Haapaniemi, Jooseppi Leinonen ja A. Kemppainen. Syyttäjänä oli Simon piirin v.t. nimismies Jokela. Syytettyjä avusti asianajaja H. </a:t>
            </a:r>
            <a:r>
              <a:rPr lang="fi-FI" dirty="0" err="1" smtClean="0"/>
              <a:t>Planting</a:t>
            </a:r>
            <a:r>
              <a:rPr lang="fi-FI" dirty="0" smtClean="0"/>
              <a:t> Torniosta. Syyttäjä vaati Leinoselle ja </a:t>
            </a:r>
            <a:r>
              <a:rPr lang="fi-FI" dirty="0" err="1" smtClean="0"/>
              <a:t>Anselm</a:t>
            </a:r>
            <a:r>
              <a:rPr lang="fi-FI" dirty="0" smtClean="0"/>
              <a:t> Haapaniemelle edesvastuuta törkeästä pahoinpitelystä raskauttavien asianhaarain vallitessa sekä Hugo Haapaniemelle ja A. Kemppaiselle avunannosta pahoinpitelyyn.</a:t>
            </a:r>
          </a:p>
          <a:p>
            <a:pPr marL="0" indent="0">
              <a:buNone/>
            </a:pPr>
            <a:r>
              <a:rPr lang="fi-FI" dirty="0" smtClean="0"/>
              <a:t>Todistaja Nikupeteri kertoi, että Ollilan tultua kämpälle huusivat syytetyt: Ajetaan, saatana, rikkuri pois kun tulee ihmisten joukkoon, ja samalla löin </a:t>
            </a:r>
            <a:r>
              <a:rPr lang="fi-FI" dirty="0" err="1" smtClean="0"/>
              <a:t>Anselm</a:t>
            </a:r>
            <a:r>
              <a:rPr lang="fi-FI" dirty="0" smtClean="0"/>
              <a:t> Haapaniemi metrin pituisella puulla Ollilaa Niskaan ja käteen, samoin myös vastaaja löi häntä puulla selkään. Todistaja Vääräkangas kertoi samaa kuin edellinenkin todistaja. Vastaajan puolella kuultiin myös muutamia todistajia ja olivat heidän todistuksensa hyvin ristiriitaisia. Asia lykättiin välikäräjiin helmikuun 25 p:ään todistajien kuulusteluja varten.</a:t>
            </a:r>
            <a:endParaRPr lang="fi-FI" dirty="0"/>
          </a:p>
        </p:txBody>
      </p:sp>
    </p:spTree>
    <p:extLst>
      <p:ext uri="{BB962C8B-B14F-4D97-AF65-F5344CB8AC3E}">
        <p14:creationId xmlns:p14="http://schemas.microsoft.com/office/powerpoint/2010/main" val="230069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Suomen virallinen lehti 11.3.1929</a:t>
            </a:r>
            <a:endParaRPr lang="fi-FI" dirty="0"/>
          </a:p>
        </p:txBody>
      </p:sp>
      <p:sp>
        <p:nvSpPr>
          <p:cNvPr id="3" name="Sisällön paikkamerkki 2"/>
          <p:cNvSpPr>
            <a:spLocks noGrp="1"/>
          </p:cNvSpPr>
          <p:nvPr>
            <p:ph idx="1"/>
          </p:nvPr>
        </p:nvSpPr>
        <p:spPr/>
        <p:txBody>
          <a:bodyPr>
            <a:normAutofit fontScale="92500" lnSpcReduction="20000"/>
          </a:bodyPr>
          <a:lstStyle/>
          <a:p>
            <a:pPr marL="0" indent="0">
              <a:buNone/>
            </a:pPr>
            <a:r>
              <a:rPr lang="fi-FI" dirty="0" err="1" smtClean="0"/>
              <a:t>Sittenkun</a:t>
            </a:r>
            <a:r>
              <a:rPr lang="fi-FI" dirty="0" smtClean="0"/>
              <a:t> Simon pitäjän Jokikylässä asuva maanviljelijä Johan Aapo Nikupeteri oli viime joulukuun 22 päivänä jättänyt konkurssihakemuksen, jolloin samalla hänen vaimonsa Maria </a:t>
            </a:r>
            <a:r>
              <a:rPr lang="fi-FI" dirty="0" err="1" smtClean="0"/>
              <a:t>Lydia</a:t>
            </a:r>
            <a:r>
              <a:rPr lang="fi-FI" dirty="0" smtClean="0"/>
              <a:t> Nikupeteri oli jättänyt pesäeroanomuksen, kutsutaan ja haastetaan Kemin </a:t>
            </a:r>
            <a:r>
              <a:rPr lang="fi-FI" dirty="0" err="1" smtClean="0"/>
              <a:t>y.m</a:t>
            </a:r>
            <a:r>
              <a:rPr lang="fi-FI" dirty="0" smtClean="0"/>
              <a:t>. pitäjäin käräjäkunnan kihlakunnanoikeuden tänään julistaman välipäätöksen mukaisesti mainittujen velallisten kaikki sekä tunnetut että tuntemattomat velkojat sanotussa käräjäkunnassa ensi huhtikuun 15 päivänä Suojeluskunnan talossa Kemin kaupungissa alkavain lakimääräisten talvikäräjien ensimmäisenä (1) istuntopäivänä ennen kello seitsemää (7) illalla saapumaan oikeuteen saataviaan mainitussa konkurssisäännössä määrätyllä uhalla. Kemissä, käräjäpaikalla, tammikuun 10 päivänä 1929.</a:t>
            </a:r>
          </a:p>
          <a:p>
            <a:pPr marL="0" indent="0">
              <a:buNone/>
            </a:pPr>
            <a:r>
              <a:rPr lang="fi-FI" dirty="0" err="1" smtClean="0"/>
              <a:t>Kihalakunnaoikeuden</a:t>
            </a:r>
            <a:r>
              <a:rPr lang="fi-FI" dirty="0" smtClean="0"/>
              <a:t> puolesta:</a:t>
            </a:r>
          </a:p>
          <a:p>
            <a:pPr marL="0" indent="0">
              <a:buNone/>
            </a:pPr>
            <a:r>
              <a:rPr lang="fi-FI" dirty="0" smtClean="0"/>
              <a:t>Pekka Turpeinen.</a:t>
            </a:r>
          </a:p>
        </p:txBody>
      </p:sp>
    </p:spTree>
    <p:extLst>
      <p:ext uri="{BB962C8B-B14F-4D97-AF65-F5344CB8AC3E}">
        <p14:creationId xmlns:p14="http://schemas.microsoft.com/office/powerpoint/2010/main" val="11956514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Pohjolan Sanomat 2.11.1929</a:t>
            </a:r>
            <a:endParaRPr lang="fi-FI" dirty="0"/>
          </a:p>
        </p:txBody>
      </p:sp>
      <p:sp>
        <p:nvSpPr>
          <p:cNvPr id="3" name="Sisällön paikkamerkki 2"/>
          <p:cNvSpPr>
            <a:spLocks noGrp="1"/>
          </p:cNvSpPr>
          <p:nvPr>
            <p:ph idx="1"/>
          </p:nvPr>
        </p:nvSpPr>
        <p:spPr/>
        <p:txBody>
          <a:bodyPr/>
          <a:lstStyle/>
          <a:p>
            <a:pPr marL="0" indent="0">
              <a:buNone/>
            </a:pPr>
            <a:r>
              <a:rPr lang="fi-FI" dirty="0"/>
              <a:t>Metsänhaaskausta Kemin </a:t>
            </a:r>
            <a:r>
              <a:rPr lang="fi-FI" dirty="0" smtClean="0"/>
              <a:t>käräjillä.</a:t>
            </a:r>
          </a:p>
          <a:p>
            <a:pPr marL="0" indent="0">
              <a:buNone/>
            </a:pPr>
            <a:r>
              <a:rPr lang="fi-FI" dirty="0" smtClean="0"/>
              <a:t>Eräs </a:t>
            </a:r>
            <a:r>
              <a:rPr lang="fi-FI" dirty="0" err="1" smtClean="0"/>
              <a:t>simolainen</a:t>
            </a:r>
            <a:r>
              <a:rPr lang="fi-FI" dirty="0" smtClean="0"/>
              <a:t> tuomittu sakkoon.</a:t>
            </a:r>
          </a:p>
          <a:p>
            <a:pPr marL="0" indent="0">
              <a:buNone/>
            </a:pPr>
            <a:r>
              <a:rPr lang="fi-FI" dirty="0" smtClean="0"/>
              <a:t>Kemin </a:t>
            </a:r>
            <a:r>
              <a:rPr lang="fi-FI" dirty="0" err="1" smtClean="0"/>
              <a:t>käräjilla</a:t>
            </a:r>
            <a:r>
              <a:rPr lang="fi-FI" dirty="0" smtClean="0"/>
              <a:t> oli eilen esillä pari metsänhaaskausjuttua. </a:t>
            </a:r>
            <a:r>
              <a:rPr lang="fi-FI" dirty="0" err="1" smtClean="0"/>
              <a:t>Talokas</a:t>
            </a:r>
            <a:r>
              <a:rPr lang="fi-FI" dirty="0" smtClean="0"/>
              <a:t> Aapo Nikupeteri Simosta oli syytteessä metsän luvattomasta hakkauksesta, koska oli hakannut puita rauhoitetulta alueelta. Oikeus anto asiassa päätöksensä ja tuomitsi vastaajan luvattomasta metsänhakkuusta 300 markan sakkoon sekä maksamaan katselmuskustannuksia 346 mk. Ja </a:t>
            </a:r>
            <a:r>
              <a:rPr lang="fi-FI" dirty="0" err="1" smtClean="0"/>
              <a:t>oikeuskkuluja</a:t>
            </a:r>
            <a:r>
              <a:rPr lang="fi-FI" dirty="0" smtClean="0"/>
              <a:t> ja todistaja palkkioita 821 mk.</a:t>
            </a:r>
            <a:endParaRPr lang="fi-FI" dirty="0"/>
          </a:p>
        </p:txBody>
      </p:sp>
    </p:spTree>
    <p:extLst>
      <p:ext uri="{BB962C8B-B14F-4D97-AF65-F5344CB8AC3E}">
        <p14:creationId xmlns:p14="http://schemas.microsoft.com/office/powerpoint/2010/main" val="18975174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Pohjolan Sanomat 29.4.1932</a:t>
            </a:r>
            <a:endParaRPr lang="fi-FI" dirty="0"/>
          </a:p>
        </p:txBody>
      </p:sp>
      <p:sp>
        <p:nvSpPr>
          <p:cNvPr id="3" name="Sisällön paikkamerkki 2"/>
          <p:cNvSpPr>
            <a:spLocks noGrp="1"/>
          </p:cNvSpPr>
          <p:nvPr>
            <p:ph idx="1"/>
          </p:nvPr>
        </p:nvSpPr>
        <p:spPr/>
        <p:txBody>
          <a:bodyPr/>
          <a:lstStyle/>
          <a:p>
            <a:pPr marL="0" indent="0">
              <a:buNone/>
            </a:pPr>
            <a:r>
              <a:rPr lang="fi-FI" dirty="0" smtClean="0"/>
              <a:t>Kemin kaupungin poliisilaitos oli anonut, että kaupunki korvaisi poliisikonstaapeli K. </a:t>
            </a:r>
            <a:r>
              <a:rPr lang="fi-FI" dirty="0" err="1" smtClean="0"/>
              <a:t>Nikupeterin</a:t>
            </a:r>
            <a:r>
              <a:rPr lang="fi-FI" dirty="0" smtClean="0"/>
              <a:t> sairauskulut, jotka olivat johtuneet siitä, että Nikupeteri oli virantoimituksessa saanut lavantaudin ja joutunut sen jälkeen hoidettavaksi Hakalan sairaalaan. Kun ei anomuksessa ollut esitetty, että sairaus tosiaan olisi johtunut virantoimituksesta, ei kaupungin hallitus katsonut voivansa anomukseen suostua.</a:t>
            </a:r>
            <a:endParaRPr lang="fi-FI" dirty="0"/>
          </a:p>
        </p:txBody>
      </p:sp>
    </p:spTree>
    <p:extLst>
      <p:ext uri="{BB962C8B-B14F-4D97-AF65-F5344CB8AC3E}">
        <p14:creationId xmlns:p14="http://schemas.microsoft.com/office/powerpoint/2010/main" val="24352467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Pohjois</a:t>
            </a:r>
            <a:r>
              <a:rPr lang="fi-FI" dirty="0" smtClean="0"/>
              <a:t> Pohja 29.4.1933</a:t>
            </a:r>
            <a:endParaRPr lang="fi-FI" dirty="0"/>
          </a:p>
        </p:txBody>
      </p:sp>
      <p:sp>
        <p:nvSpPr>
          <p:cNvPr id="3" name="Sisällön paikkamerkki 2"/>
          <p:cNvSpPr>
            <a:spLocks noGrp="1"/>
          </p:cNvSpPr>
          <p:nvPr>
            <p:ph idx="1"/>
          </p:nvPr>
        </p:nvSpPr>
        <p:spPr/>
        <p:txBody>
          <a:bodyPr/>
          <a:lstStyle/>
          <a:p>
            <a:pPr marL="0" indent="0">
              <a:buNone/>
            </a:pPr>
            <a:r>
              <a:rPr lang="fi-FI" b="1" dirty="0" smtClean="0"/>
              <a:t>Kemin käräjät</a:t>
            </a:r>
          </a:p>
          <a:p>
            <a:pPr marL="0" indent="0">
              <a:buNone/>
            </a:pPr>
            <a:r>
              <a:rPr lang="fi-FI" dirty="0" smtClean="0"/>
              <a:t>Kemin kihlakunnan käräjillä oli eilen käsiteltävänä mm. seuraavat asiat:</a:t>
            </a:r>
          </a:p>
          <a:p>
            <a:pPr marL="0" indent="0">
              <a:buNone/>
            </a:pPr>
            <a:r>
              <a:rPr lang="fi-FI" dirty="0" smtClean="0"/>
              <a:t>….</a:t>
            </a:r>
          </a:p>
          <a:p>
            <a:pPr marL="0" indent="0">
              <a:buNone/>
            </a:pPr>
            <a:r>
              <a:rPr lang="fi-FI" dirty="0" smtClean="0"/>
              <a:t>Eino Nikupeteri Kemin mlk. Tuomittiin </a:t>
            </a:r>
            <a:r>
              <a:rPr lang="fi-FI" dirty="0" err="1" smtClean="0"/>
              <a:t>metelöitsemisestä</a:t>
            </a:r>
            <a:r>
              <a:rPr lang="fi-FI" dirty="0" smtClean="0"/>
              <a:t> ja ampuma-aseen käytöstä yleisellä paikalla 100 mk sakkoon.</a:t>
            </a:r>
          </a:p>
          <a:p>
            <a:pPr marL="0" indent="0">
              <a:buNone/>
            </a:pPr>
            <a:r>
              <a:rPr lang="fi-FI" dirty="0" smtClean="0"/>
              <a:t>…</a:t>
            </a:r>
          </a:p>
          <a:p>
            <a:pPr marL="0" indent="0">
              <a:buNone/>
            </a:pPr>
            <a:r>
              <a:rPr lang="fi-FI" dirty="0" smtClean="0"/>
              <a:t>Frans Nikupeteri Kemin kunnasta tuomittiin perintöveromaksun laiminlyönnistä 100 mk sakkoon.</a:t>
            </a:r>
            <a:endParaRPr lang="fi-FI" dirty="0"/>
          </a:p>
        </p:txBody>
      </p:sp>
    </p:spTree>
    <p:extLst>
      <p:ext uri="{BB962C8B-B14F-4D97-AF65-F5344CB8AC3E}">
        <p14:creationId xmlns:p14="http://schemas.microsoft.com/office/powerpoint/2010/main" val="13406623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Kansa kuvalehti 27.10.1933</a:t>
            </a:r>
            <a:endParaRPr lang="fi-FI" dirty="0"/>
          </a:p>
        </p:txBody>
      </p:sp>
      <p:sp>
        <p:nvSpPr>
          <p:cNvPr id="3" name="Sisällön paikkamerkki 2"/>
          <p:cNvSpPr>
            <a:spLocks noGrp="1"/>
          </p:cNvSpPr>
          <p:nvPr>
            <p:ph idx="1"/>
          </p:nvPr>
        </p:nvSpPr>
        <p:spPr/>
        <p:txBody>
          <a:bodyPr>
            <a:normAutofit fontScale="92500"/>
          </a:bodyPr>
          <a:lstStyle/>
          <a:p>
            <a:pPr marL="0" indent="0">
              <a:buNone/>
            </a:pPr>
            <a:r>
              <a:rPr lang="fi-FI" dirty="0" smtClean="0"/>
              <a:t>VALERIAN:</a:t>
            </a:r>
          </a:p>
          <a:p>
            <a:pPr marL="0" indent="0">
              <a:buNone/>
            </a:pPr>
            <a:r>
              <a:rPr lang="fi-FI" dirty="0" smtClean="0"/>
              <a:t>”ÄL´ ARMAS ANNANI VAALENE…”</a:t>
            </a:r>
          </a:p>
          <a:p>
            <a:pPr marL="0" indent="0">
              <a:buNone/>
            </a:pPr>
            <a:r>
              <a:rPr lang="fi-FI" dirty="0" err="1" smtClean="0"/>
              <a:t>Anselm</a:t>
            </a:r>
            <a:r>
              <a:rPr lang="fi-FI" dirty="0" smtClean="0"/>
              <a:t> Nikupeteri oli päättänyt mennä salakihloihin. Mikä johtui siitä, ettei julkikihlautumisesta tullut mitään. Tähän </a:t>
            </a:r>
            <a:r>
              <a:rPr lang="fi-FI" dirty="0" err="1" smtClean="0"/>
              <a:t>Nikupeterin</a:t>
            </a:r>
            <a:r>
              <a:rPr lang="fi-FI" dirty="0" smtClean="0"/>
              <a:t> pojan kannalta hieman murheelliseen tilanteeseen olivat johtaneet keskustelut </a:t>
            </a:r>
            <a:r>
              <a:rPr lang="fi-FI" dirty="0" err="1" smtClean="0"/>
              <a:t>morsiammen</a:t>
            </a:r>
            <a:r>
              <a:rPr lang="fi-FI" dirty="0" smtClean="0"/>
              <a:t>, neiti Anna </a:t>
            </a:r>
            <a:r>
              <a:rPr lang="fi-FI" dirty="0" err="1" smtClean="0"/>
              <a:t>Keski</a:t>
            </a:r>
            <a:r>
              <a:rPr lang="fi-FI" dirty="0" smtClean="0"/>
              <a:t>-Jyrän ja etenkin tämän isän, kauppias Niklas </a:t>
            </a:r>
            <a:r>
              <a:rPr lang="fi-FI" dirty="0" err="1" smtClean="0"/>
              <a:t>Keski</a:t>
            </a:r>
            <a:r>
              <a:rPr lang="fi-FI" dirty="0" smtClean="0"/>
              <a:t>-Jyrän kanssa.</a:t>
            </a:r>
          </a:p>
          <a:p>
            <a:pPr marL="0" indent="0">
              <a:buNone/>
            </a:pPr>
            <a:r>
              <a:rPr lang="fi-FI" dirty="0" smtClean="0"/>
              <a:t>….</a:t>
            </a:r>
          </a:p>
          <a:p>
            <a:pPr marL="0" indent="0">
              <a:buNone/>
            </a:pPr>
            <a:r>
              <a:rPr lang="fi-FI" dirty="0" smtClean="0"/>
              <a:t>Tulensammutuslaite ”</a:t>
            </a:r>
            <a:r>
              <a:rPr lang="fi-FI" dirty="0" err="1" smtClean="0"/>
              <a:t>Minmax</a:t>
            </a:r>
            <a:r>
              <a:rPr lang="fi-FI" dirty="0" smtClean="0"/>
              <a:t> Mississipin” tupaantuliaisjuhlat sekä Anselmin ja Annan häät vietettiin samana päivänä, joskaan ei samassa paikassa.</a:t>
            </a:r>
          </a:p>
        </p:txBody>
      </p:sp>
    </p:spTree>
    <p:extLst>
      <p:ext uri="{BB962C8B-B14F-4D97-AF65-F5344CB8AC3E}">
        <p14:creationId xmlns:p14="http://schemas.microsoft.com/office/powerpoint/2010/main" val="1340625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Pohjolan Sanomat 20.11.1934</a:t>
            </a:r>
            <a:endParaRPr lang="fi-FI" dirty="0"/>
          </a:p>
        </p:txBody>
      </p:sp>
      <p:sp>
        <p:nvSpPr>
          <p:cNvPr id="3" name="Sisällön paikkamerkki 2"/>
          <p:cNvSpPr>
            <a:spLocks noGrp="1"/>
          </p:cNvSpPr>
          <p:nvPr>
            <p:ph idx="1"/>
          </p:nvPr>
        </p:nvSpPr>
        <p:spPr/>
        <p:txBody>
          <a:bodyPr>
            <a:normAutofit fontScale="85000" lnSpcReduction="20000"/>
          </a:bodyPr>
          <a:lstStyle/>
          <a:p>
            <a:pPr marL="0" indent="0">
              <a:buNone/>
            </a:pPr>
            <a:r>
              <a:rPr lang="fi-FI" dirty="0" smtClean="0"/>
              <a:t>Eilen aamulla sattui Tervolan </a:t>
            </a:r>
            <a:r>
              <a:rPr lang="fi-FI" dirty="0" err="1" smtClean="0"/>
              <a:t>Louella</a:t>
            </a:r>
            <a:r>
              <a:rPr lang="fi-FI" dirty="0" smtClean="0"/>
              <a:t> vakava tulipalonyritys. Klo 8 tienoissa oli mv. Frans </a:t>
            </a:r>
            <a:r>
              <a:rPr lang="fi-FI" dirty="0" err="1" smtClean="0"/>
              <a:t>Nikupeterin</a:t>
            </a:r>
            <a:r>
              <a:rPr lang="fi-FI" dirty="0" smtClean="0"/>
              <a:t> eräs lapsista mennyt kynttilä mukanaan hakemaan vierassalista joitakin vaatteita. Tällöin tarttui tuli </a:t>
            </a:r>
            <a:r>
              <a:rPr lang="fi-FI" dirty="0" err="1" smtClean="0"/>
              <a:t>akkunaverhoihin</a:t>
            </a:r>
            <a:r>
              <a:rPr lang="fi-FI" dirty="0" smtClean="0"/>
              <a:t>, jotka nopeasti sytyttivät tuleen, valkean samalla </a:t>
            </a:r>
            <a:r>
              <a:rPr lang="fi-FI" dirty="0" err="1" smtClean="0"/>
              <a:t>riitäytyessä</a:t>
            </a:r>
            <a:r>
              <a:rPr lang="fi-FI" dirty="0" smtClean="0"/>
              <a:t> piirongin takana olleisiin lehtivuosikertoihin sekä vuodevaatteisiin. Paikalle riensi nopeasti talon isäntä sulkien ensi vedon ehkäisemiseksi salin oven ja sitten hakien sangolla vettä. Kolmannella sammutusmatkallaan aiheutti savu hänelle pahoinvointikohtauksen ja Nikupeteri meni tiedottomaksi. Onneksi kaatui </a:t>
            </a:r>
            <a:r>
              <a:rPr lang="fi-FI" dirty="0" err="1" smtClean="0"/>
              <a:t>hänpyörtyneenä</a:t>
            </a:r>
            <a:r>
              <a:rPr lang="fi-FI" dirty="0" smtClean="0"/>
              <a:t> eteisen puolelle, sillä jos hän olisi kaatunut saliin, olisi tuli päässyt riehumaan vapaasti polttaen talon ja isännän, kun kotona ei ollut isännän lisäksi ollut muuta kuin aivan lapsia. Verraten pian Nikupeteri kuitenkin virkosi jatkaen sammutustyötään ja siinä vihdoin onnistuen. Kuumuus oli ollut jo niin voimakas, että </a:t>
            </a:r>
            <a:r>
              <a:rPr lang="fi-FI" dirty="0" err="1" smtClean="0"/>
              <a:t>sisäikkkunaruudut</a:t>
            </a:r>
            <a:r>
              <a:rPr lang="fi-FI" dirty="0" smtClean="0"/>
              <a:t> olivat sulaneet ja pudonneet lattialle. Huoneessa paloi piironki, sänky </a:t>
            </a:r>
            <a:r>
              <a:rPr lang="fi-FI" dirty="0" err="1" smtClean="0"/>
              <a:t>vuodevaattteineen</a:t>
            </a:r>
            <a:r>
              <a:rPr lang="fi-FI" dirty="0" smtClean="0"/>
              <a:t> </a:t>
            </a:r>
            <a:r>
              <a:rPr lang="fi-FI" dirty="0" err="1" smtClean="0"/>
              <a:t>y.m</a:t>
            </a:r>
            <a:r>
              <a:rPr lang="fi-FI" dirty="0" smtClean="0"/>
              <a:t>. omaisuutta mennen seinätkin osittain piloille. Vahingot ovat </a:t>
            </a:r>
            <a:r>
              <a:rPr lang="fi-FI" dirty="0" err="1" smtClean="0"/>
              <a:t>usieta</a:t>
            </a:r>
            <a:r>
              <a:rPr lang="fi-FI" dirty="0" smtClean="0"/>
              <a:t> tuhansia markkoja, minkä vakuutus kuitenkin korvaa. Mainittakoon, että isäntä sai paloa sammuttaessaan palohaavoja kasvoihinsa.</a:t>
            </a:r>
            <a:endParaRPr lang="fi-FI" dirty="0"/>
          </a:p>
        </p:txBody>
      </p:sp>
    </p:spTree>
    <p:extLst>
      <p:ext uri="{BB962C8B-B14F-4D97-AF65-F5344CB8AC3E}">
        <p14:creationId xmlns:p14="http://schemas.microsoft.com/office/powerpoint/2010/main" val="801826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Oulun </a:t>
            </a:r>
            <a:r>
              <a:rPr lang="fi-FI" dirty="0" err="1" smtClean="0"/>
              <a:t>Wiikko</a:t>
            </a:r>
            <a:r>
              <a:rPr lang="fi-FI" dirty="0" smtClean="0"/>
              <a:t>-Sanomia 21.1.1865</a:t>
            </a:r>
            <a:endParaRPr lang="fi-FI" dirty="0"/>
          </a:p>
        </p:txBody>
      </p:sp>
      <p:sp>
        <p:nvSpPr>
          <p:cNvPr id="3" name="Sisällön paikkamerkki 2"/>
          <p:cNvSpPr>
            <a:spLocks noGrp="1"/>
          </p:cNvSpPr>
          <p:nvPr>
            <p:ph idx="1"/>
          </p:nvPr>
        </p:nvSpPr>
        <p:spPr/>
        <p:txBody>
          <a:bodyPr/>
          <a:lstStyle/>
          <a:p>
            <a:pPr marL="0" indent="0">
              <a:buNone/>
            </a:pPr>
            <a:r>
              <a:rPr lang="fi-FI" dirty="0" smtClean="0"/>
              <a:t>Marraskuussa 1864 on minulta pudonnut yhdet kultaiset </a:t>
            </a:r>
            <a:r>
              <a:rPr lang="fi-FI" dirty="0" err="1" smtClean="0"/>
              <a:t>kaulawitjat</a:t>
            </a:r>
            <a:r>
              <a:rPr lang="fi-FI" dirty="0" smtClean="0"/>
              <a:t>, painavat </a:t>
            </a:r>
            <a:r>
              <a:rPr lang="fi-FI" dirty="0" err="1" smtClean="0"/>
              <a:t>melkeen</a:t>
            </a:r>
            <a:r>
              <a:rPr lang="fi-FI" dirty="0" smtClean="0"/>
              <a:t> 2 ½ </a:t>
            </a:r>
            <a:r>
              <a:rPr lang="fi-FI" dirty="0" err="1" smtClean="0"/>
              <a:t>luodia</a:t>
            </a:r>
            <a:r>
              <a:rPr lang="fi-FI" dirty="0" smtClean="0"/>
              <a:t>, neljällä kaulakerralla, joista yksi pää on poikki, ja joista lukkoon on hienosti merkityt </a:t>
            </a:r>
            <a:r>
              <a:rPr lang="fi-FI" dirty="0" err="1" smtClean="0"/>
              <a:t>puustaawit</a:t>
            </a:r>
            <a:r>
              <a:rPr lang="fi-FI" dirty="0" smtClean="0"/>
              <a:t> M.M. J. Joka ne on löytänyt eli niistä minulle ilmiantaa, </a:t>
            </a:r>
            <a:r>
              <a:rPr lang="fi-FI" dirty="0" err="1" smtClean="0"/>
              <a:t>saapi</a:t>
            </a:r>
            <a:r>
              <a:rPr lang="fi-FI" dirty="0" smtClean="0"/>
              <a:t> </a:t>
            </a:r>
            <a:r>
              <a:rPr lang="fi-FI" dirty="0" err="1" smtClean="0"/>
              <a:t>hywän</a:t>
            </a:r>
            <a:r>
              <a:rPr lang="fi-FI" dirty="0" smtClean="0"/>
              <a:t> palkinnon. Kemissä 11 p. tammik. 1865</a:t>
            </a:r>
          </a:p>
          <a:p>
            <a:pPr marL="0" indent="0">
              <a:buNone/>
            </a:pPr>
            <a:r>
              <a:rPr lang="fi-FI" dirty="0" smtClean="0"/>
              <a:t>Maria </a:t>
            </a:r>
            <a:r>
              <a:rPr lang="fi-FI" dirty="0" err="1" smtClean="0"/>
              <a:t>Juopperi</a:t>
            </a:r>
            <a:r>
              <a:rPr lang="fi-FI" dirty="0" smtClean="0"/>
              <a:t> eli Nikupeteri</a:t>
            </a:r>
            <a:endParaRPr lang="fi-FI" dirty="0"/>
          </a:p>
        </p:txBody>
      </p:sp>
    </p:spTree>
    <p:extLst>
      <p:ext uri="{BB962C8B-B14F-4D97-AF65-F5344CB8AC3E}">
        <p14:creationId xmlns:p14="http://schemas.microsoft.com/office/powerpoint/2010/main" val="34278109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Pohjolan Sanomat 6.12.1934</a:t>
            </a:r>
            <a:endParaRPr lang="fi-FI" dirty="0"/>
          </a:p>
        </p:txBody>
      </p:sp>
      <p:sp>
        <p:nvSpPr>
          <p:cNvPr id="3" name="Sisällön paikkamerkki 2"/>
          <p:cNvSpPr>
            <a:spLocks noGrp="1"/>
          </p:cNvSpPr>
          <p:nvPr>
            <p:ph idx="1"/>
          </p:nvPr>
        </p:nvSpPr>
        <p:spPr/>
        <p:txBody>
          <a:bodyPr>
            <a:normAutofit fontScale="55000" lnSpcReduction="20000"/>
          </a:bodyPr>
          <a:lstStyle/>
          <a:p>
            <a:pPr marL="0" indent="0">
              <a:buNone/>
            </a:pPr>
            <a:r>
              <a:rPr lang="fi-FI" sz="6400" b="1" dirty="0" smtClean="0"/>
              <a:t>Tervolassa ollut ihmisiä vesihädässä.</a:t>
            </a:r>
          </a:p>
          <a:p>
            <a:pPr marL="0" indent="0">
              <a:buNone/>
            </a:pPr>
            <a:r>
              <a:rPr lang="fi-FI" sz="4500" dirty="0" smtClean="0"/>
              <a:t>Sunnuntaina ja maanantaina neljä henkilöä joutunut sulaan kuitenkin pelastuen.</a:t>
            </a:r>
          </a:p>
          <a:p>
            <a:pPr marL="0" indent="0">
              <a:buNone/>
            </a:pPr>
            <a:r>
              <a:rPr lang="fi-FI" sz="4500" dirty="0" err="1" smtClean="0"/>
              <a:t>Maanviljelj</a:t>
            </a:r>
            <a:r>
              <a:rPr lang="fi-FI" sz="4500" dirty="0" smtClean="0"/>
              <a:t>. Antti Palosaari joutui tuntikauden taistelemaan elämästä ja kuolemasta.</a:t>
            </a:r>
          </a:p>
          <a:p>
            <a:pPr marL="0" indent="0">
              <a:buNone/>
            </a:pPr>
            <a:r>
              <a:rPr lang="fi-FI" dirty="0" smtClean="0"/>
              <a:t>Viime maanantaina sattui Tervolassa useita hukkumisyrityksiä, joista kirjeenvaihtajamme kertoi seuraavaa.</a:t>
            </a:r>
            <a:r>
              <a:rPr lang="fi-FI" dirty="0"/>
              <a:t> </a:t>
            </a:r>
            <a:r>
              <a:rPr lang="fi-FI" dirty="0" smtClean="0"/>
              <a:t>Iltasella oli Katri Mehtälä mennyt kirkonkylän lossirantaan. Täällä hän oli pimeässä eksynyt ja pudonnut jäältä siihen sulaan kohtaan, johon lauttavene tavallisesti laskee. Huutojen kutsumana saapui pakalle lossimies toiselta rannalta ja auttoi hän Mehtälän ylös. Samana iltana lähti </a:t>
            </a:r>
            <a:r>
              <a:rPr lang="fi-FI" dirty="0" err="1" smtClean="0"/>
              <a:t>talokas</a:t>
            </a:r>
            <a:r>
              <a:rPr lang="fi-FI" dirty="0" smtClean="0"/>
              <a:t> Antti Palosaari kulkemaan suksilla poikki Kemijoen </a:t>
            </a:r>
            <a:r>
              <a:rPr lang="fi-FI" dirty="0" err="1" smtClean="0"/>
              <a:t>n.s</a:t>
            </a:r>
            <a:r>
              <a:rPr lang="fi-FI" dirty="0" smtClean="0"/>
              <a:t>. </a:t>
            </a:r>
            <a:r>
              <a:rPr lang="fi-FI" dirty="0" err="1" smtClean="0"/>
              <a:t>Liimatan</a:t>
            </a:r>
            <a:r>
              <a:rPr lang="fi-FI" dirty="0" smtClean="0"/>
              <a:t> teliä pitkin. Hän oli aikaisemmin kulkenut samaa reittiä, mutta tällä välillä oli teli murtunut ja siirtynyt alemmaksi. Tämän johdosta hän pimeässä osuikin sulaan. Hän sai kuitenkin kiinni jään reunasta ja pysytteli siinä iskemällä puukkonsa kiinni jäähän. Hän yritti usein nousta puukkonsa avulla ylöskin, mutta puukko aina petti. Oltuaan jo puolisen tuntia jääkylmässä vedessä alkoi hän kangistua ja menetti jo kaiken toivonsa, heittäen jään reunalle kintaansa merkiksi siitä, että hän oli paikalla hukkunut. Vihdoin viimein kuulivat kuitenkin toista kilometrin päässä olevan Rantakuparin talon asukkaat hätähuudon ja riensivät paikalle auttaen jo miltei täydellisesti kohmettuneen Palosaaren ylös. Vähän myöhemmin joutui samassa paikassa sulaan </a:t>
            </a:r>
            <a:r>
              <a:rPr lang="fi-FI" dirty="0" err="1" smtClean="0"/>
              <a:t>talokas</a:t>
            </a:r>
            <a:r>
              <a:rPr lang="fi-FI" dirty="0" smtClean="0"/>
              <a:t> Frans Nikupeteri, joka niin ikään lähti pyörällä kulkemaan joen poikki. Hän pääsi kuitenkin omin voimin ylös ja sai pelastetuksi pyöränsäkin. Päivää aikaisemmin ajoi </a:t>
            </a:r>
            <a:r>
              <a:rPr lang="fi-FI" dirty="0" err="1" smtClean="0"/>
              <a:t>talokas</a:t>
            </a:r>
            <a:r>
              <a:rPr lang="fi-FI" dirty="0" smtClean="0"/>
              <a:t> Eino Mattinen Oinassuvannossa pyörällään suoraan sulaan. Avunhuudot kutsuivat paikalle apuväkeä, joka sai hänet pelastetuksi ylös. Pyörä saatiin myöhemmin naaraamalla ylös.</a:t>
            </a:r>
          </a:p>
        </p:txBody>
      </p:sp>
    </p:spTree>
    <p:extLst>
      <p:ext uri="{BB962C8B-B14F-4D97-AF65-F5344CB8AC3E}">
        <p14:creationId xmlns:p14="http://schemas.microsoft.com/office/powerpoint/2010/main" val="1523836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Pohjois</a:t>
            </a:r>
            <a:r>
              <a:rPr lang="fi-FI" dirty="0" smtClean="0"/>
              <a:t>-Pohja 26.9.1936</a:t>
            </a:r>
            <a:endParaRPr lang="fi-FI" dirty="0"/>
          </a:p>
        </p:txBody>
      </p:sp>
      <p:sp>
        <p:nvSpPr>
          <p:cNvPr id="3" name="Sisällön paikkamerkki 2"/>
          <p:cNvSpPr>
            <a:spLocks noGrp="1"/>
          </p:cNvSpPr>
          <p:nvPr>
            <p:ph idx="1"/>
          </p:nvPr>
        </p:nvSpPr>
        <p:spPr/>
        <p:txBody>
          <a:bodyPr/>
          <a:lstStyle/>
          <a:p>
            <a:pPr marL="0" indent="0">
              <a:buNone/>
            </a:pPr>
            <a:r>
              <a:rPr lang="fi-FI" sz="3600" b="1" dirty="0" smtClean="0"/>
              <a:t>Polkupyörävarkauksia Kemissä</a:t>
            </a:r>
          </a:p>
          <a:p>
            <a:pPr marL="0" indent="0">
              <a:buNone/>
            </a:pPr>
            <a:r>
              <a:rPr lang="fi-FI" dirty="0" smtClean="0"/>
              <a:t>…</a:t>
            </a:r>
          </a:p>
          <a:p>
            <a:pPr marL="0" indent="0">
              <a:buNone/>
            </a:pPr>
            <a:r>
              <a:rPr lang="fi-FI" dirty="0" smtClean="0"/>
              <a:t>Samoin eilen ilmoitti Kemin rikospoliisille työnjohtaja Matti Nikupeteri Kemin pitäjän koskenkylästä, että samana päivänä klo 13.30 aikaan oli tuntemattomalla tavalla hävinnyt Merilän pihamaalta Kemistä </a:t>
            </a:r>
            <a:r>
              <a:rPr lang="fi-FI" dirty="0"/>
              <a:t>o</a:t>
            </a:r>
            <a:r>
              <a:rPr lang="fi-FI" dirty="0" smtClean="0"/>
              <a:t>mistamansa melkein uusi Ajokas-merkkinen miesten polkupyörä arvoltaan 1000 mk.</a:t>
            </a:r>
            <a:endParaRPr lang="fi-FI" dirty="0"/>
          </a:p>
        </p:txBody>
      </p:sp>
    </p:spTree>
    <p:extLst>
      <p:ext uri="{BB962C8B-B14F-4D97-AF65-F5344CB8AC3E}">
        <p14:creationId xmlns:p14="http://schemas.microsoft.com/office/powerpoint/2010/main" val="19832066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Pohjolan Sanomat 27.9.1936</a:t>
            </a:r>
            <a:endParaRPr lang="fi-FI" dirty="0"/>
          </a:p>
        </p:txBody>
      </p:sp>
      <p:sp>
        <p:nvSpPr>
          <p:cNvPr id="3" name="Sisällön paikkamerkki 2"/>
          <p:cNvSpPr>
            <a:spLocks noGrp="1"/>
          </p:cNvSpPr>
          <p:nvPr>
            <p:ph idx="1"/>
          </p:nvPr>
        </p:nvSpPr>
        <p:spPr/>
        <p:txBody>
          <a:bodyPr>
            <a:normAutofit fontScale="77500" lnSpcReduction="20000"/>
          </a:bodyPr>
          <a:lstStyle/>
          <a:p>
            <a:pPr marL="0" indent="0">
              <a:buNone/>
            </a:pPr>
            <a:r>
              <a:rPr lang="fi-FI" sz="4700" b="1" dirty="0" smtClean="0"/>
              <a:t>Kemissä selvitetty pyörävarkauksia</a:t>
            </a:r>
          </a:p>
          <a:p>
            <a:pPr marL="0" indent="0">
              <a:buNone/>
            </a:pPr>
            <a:r>
              <a:rPr lang="fi-FI" b="1" dirty="0" smtClean="0"/>
              <a:t>Kolme miestä pidätetty, 4 pyörää saatu takaisin.</a:t>
            </a:r>
          </a:p>
          <a:p>
            <a:pPr marL="0" indent="0">
              <a:buNone/>
            </a:pPr>
            <a:r>
              <a:rPr lang="fi-FI" b="1" dirty="0" smtClean="0"/>
              <a:t>Jännittävä takaa-ajokin. Voro kauppasi pyörää, jota poliisi ei tiennyt varastetuksi.</a:t>
            </a:r>
          </a:p>
          <a:p>
            <a:pPr marL="0" indent="0">
              <a:buNone/>
            </a:pPr>
            <a:r>
              <a:rPr lang="fi-FI" dirty="0" smtClean="0"/>
              <a:t>…</a:t>
            </a:r>
          </a:p>
          <a:p>
            <a:pPr marL="0" indent="0">
              <a:buNone/>
            </a:pPr>
            <a:r>
              <a:rPr lang="fi-FI" dirty="0" err="1" smtClean="0"/>
              <a:t>T.k</a:t>
            </a:r>
            <a:r>
              <a:rPr lang="fi-FI" dirty="0" smtClean="0"/>
              <a:t>. 25 p:nä klo 13.40 ilmoitti työnjohtaja Matti Nikupeteri Kemin Koskenkylästä asuva täällä Merilässä, että hetkistä aikaisemmin oli Merilän pihalta viety Ajokas –merkkinen polkupyörä. Samalla oli todettu erään miehen lähteneen pyöräilemään </a:t>
            </a:r>
            <a:r>
              <a:rPr lang="fi-FI" dirty="0" err="1" smtClean="0"/>
              <a:t>eteläänpäin</a:t>
            </a:r>
            <a:r>
              <a:rPr lang="fi-FI" dirty="0" smtClean="0"/>
              <a:t>. Nikupeteri ilmoitti varakauden heti rikospoliisille, josta etsivä lähti autolla ajamaan oletettua varasta takaa. Noin 15 km </a:t>
            </a:r>
            <a:r>
              <a:rPr lang="fi-FI" dirty="0" err="1" smtClean="0"/>
              <a:t>päässävanhasta</a:t>
            </a:r>
            <a:r>
              <a:rPr lang="fi-FI" dirty="0" smtClean="0"/>
              <a:t> kaupungista Simon Maksiniemen </a:t>
            </a:r>
            <a:r>
              <a:rPr lang="fi-FI" dirty="0" err="1" smtClean="0"/>
              <a:t>ns:n</a:t>
            </a:r>
            <a:r>
              <a:rPr lang="fi-FI" dirty="0" smtClean="0"/>
              <a:t> takana maantiellä tavattiinkin voro ajelemassa varastetulla pyörällä. Mies pidätettiin ja pyörä otettiin talteen. Voro oli </a:t>
            </a:r>
            <a:r>
              <a:rPr lang="fi-FI" dirty="0" err="1" smtClean="0"/>
              <a:t>työm</a:t>
            </a:r>
            <a:r>
              <a:rPr lang="fi-FI" dirty="0" smtClean="0"/>
              <a:t>. Ragnar Valdemar </a:t>
            </a:r>
            <a:r>
              <a:rPr lang="fi-FI" dirty="0" err="1" smtClean="0"/>
              <a:t>Juura</a:t>
            </a:r>
            <a:r>
              <a:rPr lang="fi-FI" dirty="0"/>
              <a:t> </a:t>
            </a:r>
            <a:r>
              <a:rPr lang="fi-FI" dirty="0" smtClean="0"/>
              <a:t>kotoisin Sippolasta. Hän oli ehtinyt </a:t>
            </a:r>
            <a:r>
              <a:rPr lang="fi-FI" dirty="0" err="1" smtClean="0"/>
              <a:t>irroittaa</a:t>
            </a:r>
            <a:r>
              <a:rPr lang="fi-FI" dirty="0" smtClean="0"/>
              <a:t> kädensijat ja </a:t>
            </a:r>
            <a:r>
              <a:rPr lang="fi-FI" dirty="0" err="1" smtClean="0"/>
              <a:t>hälyytyskellon</a:t>
            </a:r>
            <a:r>
              <a:rPr lang="fi-FI" dirty="0" smtClean="0"/>
              <a:t> tuntomerkkien muuttamiseksi ja piilottaa ne tien varteen, mistä ne löydettiin.</a:t>
            </a:r>
            <a:endParaRPr lang="fi-FI" dirty="0"/>
          </a:p>
        </p:txBody>
      </p:sp>
    </p:spTree>
    <p:extLst>
      <p:ext uri="{BB962C8B-B14F-4D97-AF65-F5344CB8AC3E}">
        <p14:creationId xmlns:p14="http://schemas.microsoft.com/office/powerpoint/2010/main" val="20501528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Pohjois</a:t>
            </a:r>
            <a:r>
              <a:rPr lang="fi-FI" dirty="0" smtClean="0"/>
              <a:t>-Pohja 24.10.1936</a:t>
            </a:r>
            <a:endParaRPr lang="fi-FI" dirty="0"/>
          </a:p>
        </p:txBody>
      </p:sp>
      <p:sp>
        <p:nvSpPr>
          <p:cNvPr id="3" name="Sisällön paikkamerkki 2"/>
          <p:cNvSpPr>
            <a:spLocks noGrp="1"/>
          </p:cNvSpPr>
          <p:nvPr>
            <p:ph idx="1"/>
          </p:nvPr>
        </p:nvSpPr>
        <p:spPr/>
        <p:txBody>
          <a:bodyPr>
            <a:normAutofit/>
          </a:bodyPr>
          <a:lstStyle/>
          <a:p>
            <a:pPr marL="0" indent="0">
              <a:buNone/>
            </a:pPr>
            <a:r>
              <a:rPr lang="fi-FI" sz="4000" b="1" dirty="0" smtClean="0"/>
              <a:t>Autojen yhteenajo Kalkkinokalla.</a:t>
            </a:r>
          </a:p>
          <a:p>
            <a:pPr marL="0" indent="0">
              <a:buNone/>
            </a:pPr>
            <a:r>
              <a:rPr lang="fi-FI" sz="3600" dirty="0" smtClean="0"/>
              <a:t>Yhteenajossa suistui Kemin Autoilijoiden linja-auto ojaan.</a:t>
            </a:r>
          </a:p>
          <a:p>
            <a:pPr marL="0" indent="0">
              <a:buNone/>
            </a:pPr>
            <a:r>
              <a:rPr lang="fi-FI" dirty="0" smtClean="0"/>
              <a:t>Eilen klo 10 tienoissa ajoivat Kemin Autoilijoiden linja-auto ja Peräpohjan Osuusmeijerin kuorma-auto yhteen Kalkkinokalla ilmaradan lähellä sillä seurauksella, että Autoilijoiden vaunu suistui ojaan saaden pieniä vaurioita. Linja-autossa oli onnettomuuden tapahtuessa eräs työmies Venepalo, joka loukkasi kätensä lievästi. Autoilijoiden vaunua ajoi tällöin Veikko Karvonen ja Osuusmeijerin vaunua Olli Nikupeteri.</a:t>
            </a:r>
            <a:endParaRPr lang="fi-FI" dirty="0"/>
          </a:p>
        </p:txBody>
      </p:sp>
    </p:spTree>
    <p:extLst>
      <p:ext uri="{BB962C8B-B14F-4D97-AF65-F5344CB8AC3E}">
        <p14:creationId xmlns:p14="http://schemas.microsoft.com/office/powerpoint/2010/main" val="4082547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Sisä</a:t>
            </a:r>
            <a:r>
              <a:rPr lang="fi-FI" dirty="0" smtClean="0"/>
              <a:t>-Suomi 6.11.1936</a:t>
            </a:r>
            <a:endParaRPr lang="fi-FI" dirty="0"/>
          </a:p>
        </p:txBody>
      </p:sp>
      <p:sp>
        <p:nvSpPr>
          <p:cNvPr id="3" name="Sisällön paikkamerkki 2"/>
          <p:cNvSpPr>
            <a:spLocks noGrp="1"/>
          </p:cNvSpPr>
          <p:nvPr>
            <p:ph idx="1"/>
          </p:nvPr>
        </p:nvSpPr>
        <p:spPr/>
        <p:txBody>
          <a:bodyPr>
            <a:normAutofit fontScale="92500" lnSpcReduction="10000"/>
          </a:bodyPr>
          <a:lstStyle/>
          <a:p>
            <a:pPr marL="0" indent="0">
              <a:buNone/>
            </a:pPr>
            <a:r>
              <a:rPr lang="fi-FI" sz="4300" b="1" dirty="0" smtClean="0"/>
              <a:t>Kuolemaan päättynyt</a:t>
            </a:r>
          </a:p>
          <a:p>
            <a:pPr marL="0" indent="0">
              <a:buNone/>
            </a:pPr>
            <a:r>
              <a:rPr lang="fi-FI" b="1" dirty="0"/>
              <a:t>t</a:t>
            </a:r>
            <a:r>
              <a:rPr lang="fi-FI" b="1" dirty="0" smtClean="0"/>
              <a:t>apaturma Kemin Inkarissa</a:t>
            </a:r>
          </a:p>
          <a:p>
            <a:pPr marL="0" indent="0">
              <a:buNone/>
            </a:pPr>
            <a:r>
              <a:rPr lang="fi-FI" dirty="0" smtClean="0"/>
              <a:t>Keskiviikkona illalla lastattaessa massaa Kemin Inkarissa </a:t>
            </a:r>
            <a:r>
              <a:rPr lang="fi-FI" dirty="0" err="1" smtClean="0"/>
              <a:t>suomal</a:t>
            </a:r>
            <a:r>
              <a:rPr lang="fi-FI" dirty="0" smtClean="0"/>
              <a:t>. Hl. </a:t>
            </a:r>
            <a:r>
              <a:rPr lang="fi-FI" dirty="0" err="1" smtClean="0"/>
              <a:t>Marisa</a:t>
            </a:r>
            <a:r>
              <a:rPr lang="fi-FI" dirty="0" smtClean="0"/>
              <a:t> </a:t>
            </a:r>
            <a:r>
              <a:rPr lang="fi-FI" dirty="0" err="1" smtClean="0"/>
              <a:t>Thordeniin</a:t>
            </a:r>
            <a:r>
              <a:rPr lang="fi-FI" dirty="0" smtClean="0"/>
              <a:t> sattui tapaturma, joka päättyi kuolemaan. Nostettaessa </a:t>
            </a:r>
            <a:r>
              <a:rPr lang="fi-FI" dirty="0" err="1" smtClean="0"/>
              <a:t>massakarakkaa</a:t>
            </a:r>
            <a:r>
              <a:rPr lang="fi-FI" dirty="0" smtClean="0"/>
              <a:t> se hajoisi ja yksi massapaaluista putosi proomussa työskentelevän Uuno </a:t>
            </a:r>
            <a:r>
              <a:rPr lang="fi-FI" dirty="0" err="1" smtClean="0"/>
              <a:t>Nikupeterin</a:t>
            </a:r>
            <a:r>
              <a:rPr lang="fi-FI" dirty="0" smtClean="0"/>
              <a:t> päälle, jolloin tämä menetti tajuntansa. Nikupeteri kuljetettiin moottoriveneellä rantaan ja sieltä ambulanssivaunulla Karihaaran sairaalaan, jonne saavuttaessa hän kuitenkin oli jo kuollut. </a:t>
            </a:r>
            <a:r>
              <a:rPr lang="fi-FI" dirty="0" err="1" smtClean="0"/>
              <a:t>Nikupeteriltä</a:t>
            </a:r>
            <a:r>
              <a:rPr lang="fi-FI" dirty="0" smtClean="0"/>
              <a:t> oli katkennut kylkiluita, keuhkot </a:t>
            </a:r>
            <a:r>
              <a:rPr lang="fi-FI" dirty="0" err="1" smtClean="0"/>
              <a:t>viotttuneet</a:t>
            </a:r>
            <a:r>
              <a:rPr lang="fi-FI" dirty="0" smtClean="0"/>
              <a:t> ja sitä paitsi lienee hänen kallonpohjansa murtunut. Nikupeteri oli 24 –vuotias, perheetön ja kotoisin Kemin maalaiskunnasta</a:t>
            </a:r>
            <a:endParaRPr lang="fi-FI" dirty="0"/>
          </a:p>
        </p:txBody>
      </p:sp>
    </p:spTree>
    <p:extLst>
      <p:ext uri="{BB962C8B-B14F-4D97-AF65-F5344CB8AC3E}">
        <p14:creationId xmlns:p14="http://schemas.microsoft.com/office/powerpoint/2010/main" val="42166472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Pohjois</a:t>
            </a:r>
            <a:r>
              <a:rPr lang="fi-FI" dirty="0" smtClean="0"/>
              <a:t>-Pohja 14.6.1936</a:t>
            </a:r>
            <a:endParaRPr lang="fi-FI" dirty="0"/>
          </a:p>
        </p:txBody>
      </p:sp>
      <p:sp>
        <p:nvSpPr>
          <p:cNvPr id="3" name="Sisällön paikkamerkki 2"/>
          <p:cNvSpPr>
            <a:spLocks noGrp="1"/>
          </p:cNvSpPr>
          <p:nvPr>
            <p:ph idx="1"/>
          </p:nvPr>
        </p:nvSpPr>
        <p:spPr/>
        <p:txBody>
          <a:bodyPr>
            <a:normAutofit fontScale="47500" lnSpcReduction="20000"/>
          </a:bodyPr>
          <a:lstStyle/>
          <a:p>
            <a:pPr marL="0" indent="0">
              <a:buNone/>
            </a:pPr>
            <a:r>
              <a:rPr lang="fi-FI" b="1" dirty="0" smtClean="0"/>
              <a:t>Talollisenvaimon Alma Elisabeth </a:t>
            </a:r>
            <a:r>
              <a:rPr lang="fi-FI" b="1" dirty="0" err="1" smtClean="0"/>
              <a:t>Nikuraution</a:t>
            </a:r>
            <a:r>
              <a:rPr lang="fi-FI" b="1" dirty="0" smtClean="0"/>
              <a:t> testamentti kumottu Korkeimmassa oikeudessa.</a:t>
            </a:r>
          </a:p>
          <a:p>
            <a:pPr marL="0" indent="0">
              <a:buNone/>
            </a:pPr>
            <a:r>
              <a:rPr lang="fi-FI" dirty="0" smtClean="0"/>
              <a:t>Haastettuaan talollisen Juhani Fredrik </a:t>
            </a:r>
            <a:r>
              <a:rPr lang="fi-FI" dirty="0" err="1" smtClean="0"/>
              <a:t>Nikuraution</a:t>
            </a:r>
            <a:r>
              <a:rPr lang="fi-FI" dirty="0" smtClean="0"/>
              <a:t> Kemin </a:t>
            </a:r>
            <a:r>
              <a:rPr lang="fi-FI" dirty="0" err="1" smtClean="0"/>
              <a:t>y.m</a:t>
            </a:r>
            <a:r>
              <a:rPr lang="fi-FI" dirty="0" smtClean="0"/>
              <a:t>. pitäjäin käräjäkunnan kihlakunnanoikeuteentalolliset Johan Petteri </a:t>
            </a:r>
            <a:r>
              <a:rPr lang="fi-FI" dirty="0" err="1" smtClean="0"/>
              <a:t>Matinmikko</a:t>
            </a:r>
            <a:r>
              <a:rPr lang="fi-FI" dirty="0" smtClean="0"/>
              <a:t> ja Yrjö Evert Putaansuu, talollisenlesket Kaisa Eveliina Takkunen ja </a:t>
            </a:r>
            <a:r>
              <a:rPr lang="fi-FI" dirty="0" err="1" smtClean="0"/>
              <a:t>Edit</a:t>
            </a:r>
            <a:r>
              <a:rPr lang="fi-FI" dirty="0" smtClean="0"/>
              <a:t> Eelin </a:t>
            </a:r>
            <a:r>
              <a:rPr lang="fi-FI" dirty="0" err="1" smtClean="0"/>
              <a:t>Matinmikko</a:t>
            </a:r>
            <a:r>
              <a:rPr lang="fi-FI" dirty="0" smtClean="0"/>
              <a:t>, </a:t>
            </a:r>
            <a:r>
              <a:rPr lang="fi-FI" dirty="0" err="1" smtClean="0"/>
              <a:t>viimeksimainittu</a:t>
            </a:r>
            <a:r>
              <a:rPr lang="fi-FI" dirty="0" smtClean="0"/>
              <a:t> alaikäisten lastensa </a:t>
            </a:r>
            <a:r>
              <a:rPr lang="fi-FI" dirty="0" err="1" smtClean="0"/>
              <a:t>Milta</a:t>
            </a:r>
            <a:r>
              <a:rPr lang="fi-FI" dirty="0" smtClean="0"/>
              <a:t> Kyllikki, Matti Artturi ja Ilma Annikki </a:t>
            </a:r>
            <a:r>
              <a:rPr lang="fi-FI" dirty="0" err="1" smtClean="0"/>
              <a:t>Matinmikon</a:t>
            </a:r>
            <a:r>
              <a:rPr lang="fi-FI" dirty="0" smtClean="0"/>
              <a:t> holhoojana sekä talollisen vaimot Maria Kristiina Amalia Putaansuu ja Iida Josefiina Nikupeteri olivat seillä lausuneet, että Juhani Fredrik </a:t>
            </a:r>
            <a:r>
              <a:rPr lang="fi-FI" dirty="0" err="1" smtClean="0"/>
              <a:t>Nikurautio</a:t>
            </a:r>
            <a:r>
              <a:rPr lang="fi-FI" dirty="0" smtClean="0"/>
              <a:t> oli testamenttinsa </a:t>
            </a:r>
            <a:r>
              <a:rPr lang="fi-FI" dirty="0" err="1" smtClean="0"/>
              <a:t>valvobonut</a:t>
            </a:r>
            <a:r>
              <a:rPr lang="fi-FI" dirty="0" smtClean="0"/>
              <a:t> yhdessä kesäkuun 28. päivänä 1935 kuolleen vaimonsa Alma </a:t>
            </a:r>
            <a:r>
              <a:rPr lang="fi-FI" dirty="0" err="1" smtClean="0"/>
              <a:t>Ellisabeth</a:t>
            </a:r>
            <a:r>
              <a:rPr lang="fi-FI" dirty="0" smtClean="0"/>
              <a:t> </a:t>
            </a:r>
            <a:r>
              <a:rPr lang="fi-FI" dirty="0" err="1" smtClean="0"/>
              <a:t>Nikuraution</a:t>
            </a:r>
            <a:r>
              <a:rPr lang="fi-FI" dirty="0" smtClean="0"/>
              <a:t> kanssa tekemänsä, helmikuun 25 päivälle 1934 päivätyn </a:t>
            </a:r>
            <a:r>
              <a:rPr lang="fi-FI" dirty="0" err="1" smtClean="0"/>
              <a:t>välikirjaski</a:t>
            </a:r>
            <a:r>
              <a:rPr lang="fi-FI" dirty="0" smtClean="0"/>
              <a:t> </a:t>
            </a:r>
            <a:r>
              <a:rPr lang="fi-FI" dirty="0" err="1" smtClean="0"/>
              <a:t>sanotu</a:t>
            </a:r>
            <a:r>
              <a:rPr lang="fi-FI" dirty="0" smtClean="0"/>
              <a:t> asiakirjan, jonka mukaan toisen heistä </a:t>
            </a:r>
            <a:r>
              <a:rPr lang="fi-FI" dirty="0" err="1" smtClean="0"/>
              <a:t>kuoltuoa</a:t>
            </a:r>
            <a:r>
              <a:rPr lang="fi-FI" dirty="0" smtClean="0"/>
              <a:t> eloonjäänyt puoliso oli saapa hallita pesän koko </a:t>
            </a:r>
            <a:r>
              <a:rPr lang="fi-FI" dirty="0" err="1" smtClean="0"/>
              <a:t>opmiasuutta</a:t>
            </a:r>
            <a:r>
              <a:rPr lang="fi-FI" dirty="0" smtClean="0"/>
              <a:t> kuolemaan asti, minkä jälkeen </a:t>
            </a:r>
            <a:r>
              <a:rPr lang="fi-FI" dirty="0" err="1" smtClean="0"/>
              <a:t>omiasuus</a:t>
            </a:r>
            <a:r>
              <a:rPr lang="fi-FI" dirty="0" smtClean="0"/>
              <a:t> oli </a:t>
            </a:r>
            <a:r>
              <a:rPr lang="fi-FI" dirty="0" err="1" smtClean="0"/>
              <a:t>jaettav</a:t>
            </a:r>
            <a:r>
              <a:rPr lang="fi-FI" dirty="0" smtClean="0"/>
              <a:t> kummankin puolison perillisten kesken. Koskei ilmoitetussa </a:t>
            </a:r>
            <a:r>
              <a:rPr lang="fi-FI" dirty="0" err="1" smtClean="0"/>
              <a:t>testamentinteokotilaisuudessa</a:t>
            </a:r>
            <a:r>
              <a:rPr lang="fi-FI" dirty="0" smtClean="0"/>
              <a:t> </a:t>
            </a:r>
            <a:r>
              <a:rPr lang="fi-FI" dirty="0" err="1" smtClean="0"/>
              <a:t>kuitenknaa</a:t>
            </a:r>
            <a:r>
              <a:rPr lang="fi-FI" dirty="0" smtClean="0"/>
              <a:t> ollut ollut kahta todistajaksi kutsuttua henkilöä yhtaikaa saapuvilla ja </a:t>
            </a:r>
            <a:r>
              <a:rPr lang="fi-FI" dirty="0" err="1" smtClean="0"/>
              <a:t>Alam</a:t>
            </a:r>
            <a:r>
              <a:rPr lang="fi-FI" dirty="0" smtClean="0"/>
              <a:t> Elisabeth </a:t>
            </a:r>
            <a:r>
              <a:rPr lang="fi-FI" dirty="0" err="1" smtClean="0"/>
              <a:t>Nikurautio</a:t>
            </a:r>
            <a:r>
              <a:rPr lang="fi-FI" dirty="0" smtClean="0"/>
              <a:t> sitä paitsi </a:t>
            </a:r>
            <a:r>
              <a:rPr lang="fi-FI" dirty="0" err="1" smtClean="0"/>
              <a:t>olis</a:t>
            </a:r>
            <a:r>
              <a:rPr lang="fi-FI" dirty="0" smtClean="0"/>
              <a:t> sekä ennen </a:t>
            </a:r>
            <a:r>
              <a:rPr lang="fi-FI" dirty="0" err="1" smtClean="0"/>
              <a:t>ettää</a:t>
            </a:r>
            <a:r>
              <a:rPr lang="fi-FI" dirty="0" smtClean="0"/>
              <a:t> </a:t>
            </a:r>
            <a:r>
              <a:rPr lang="fi-FI" dirty="0" err="1" smtClean="0"/>
              <a:t>jälkeenmainitun</a:t>
            </a:r>
            <a:r>
              <a:rPr lang="fi-FI" dirty="0" smtClean="0"/>
              <a:t> </a:t>
            </a:r>
            <a:r>
              <a:rPr lang="fi-FI" dirty="0" err="1" smtClean="0"/>
              <a:t>tilaissuuden</a:t>
            </a:r>
            <a:r>
              <a:rPr lang="fi-FI" dirty="0" smtClean="0"/>
              <a:t> ilmoittanut ettei hän ollut tehnyt eikä aikonutkaan tehdä </a:t>
            </a:r>
            <a:r>
              <a:rPr lang="fi-FI" dirty="0" err="1" smtClean="0"/>
              <a:t>testamenttiä</a:t>
            </a:r>
            <a:r>
              <a:rPr lang="fi-FI" dirty="0" smtClean="0"/>
              <a:t>, niin ja kun Alma Elisabeth </a:t>
            </a:r>
            <a:r>
              <a:rPr lang="fi-FI" dirty="0" err="1" smtClean="0"/>
              <a:t>Nikurauton</a:t>
            </a:r>
            <a:r>
              <a:rPr lang="fi-FI" dirty="0" smtClean="0"/>
              <a:t> jäämistöstä 692 markkaa oli ollut hänen isältään perimänsä ja sittemmin myymänsä </a:t>
            </a:r>
            <a:r>
              <a:rPr lang="fi-FI" dirty="0" err="1" smtClean="0"/>
              <a:t>perimsymaan</a:t>
            </a:r>
            <a:r>
              <a:rPr lang="fi-FI" dirty="0" smtClean="0"/>
              <a:t> vastikkeesta sekä että Johan Fredrik </a:t>
            </a:r>
            <a:r>
              <a:rPr lang="fi-FI" dirty="0" err="1" smtClean="0"/>
              <a:t>Nikuraution</a:t>
            </a:r>
            <a:r>
              <a:rPr lang="fi-FI" dirty="0" smtClean="0"/>
              <a:t> kupolinpesä sellaisenaan jako, että Johan </a:t>
            </a:r>
            <a:r>
              <a:rPr lang="fi-FI" dirty="0" err="1" smtClean="0"/>
              <a:t>Pettr</a:t>
            </a:r>
            <a:r>
              <a:rPr lang="fi-FI" dirty="0" smtClean="0"/>
              <a:t> </a:t>
            </a:r>
            <a:r>
              <a:rPr lang="fi-FI" dirty="0" err="1" smtClean="0"/>
              <a:t>Matinmiiko</a:t>
            </a:r>
            <a:r>
              <a:rPr lang="fi-FI" dirty="0" smtClean="0"/>
              <a:t> ja juttukumppaninsa saisivat siitä perintöosuutensa.</a:t>
            </a:r>
          </a:p>
          <a:p>
            <a:pPr marL="0" indent="0">
              <a:buNone/>
            </a:pPr>
            <a:r>
              <a:rPr lang="fi-FI" dirty="0" smtClean="0"/>
              <a:t>Juhani Fredrik </a:t>
            </a:r>
            <a:r>
              <a:rPr lang="fi-FI" dirty="0" err="1" smtClean="0"/>
              <a:t>Nikuraution</a:t>
            </a:r>
            <a:r>
              <a:rPr lang="fi-FI" dirty="0" smtClean="0"/>
              <a:t> vastustettua kannetta kihlakunnanoikeus on toukokuun 6 päivänä 1938 julistamallaan päätöksellä </a:t>
            </a:r>
            <a:r>
              <a:rPr lang="fi-FI" dirty="0" err="1" smtClean="0"/>
              <a:t>mainitseminsa</a:t>
            </a:r>
            <a:r>
              <a:rPr lang="fi-FI" dirty="0" smtClean="0"/>
              <a:t> perustein hylännyt kanteen ja </a:t>
            </a:r>
            <a:r>
              <a:rPr lang="fi-FI" dirty="0" err="1" smtClean="0"/>
              <a:t>veuvoittanut</a:t>
            </a:r>
            <a:r>
              <a:rPr lang="fi-FI" dirty="0" smtClean="0"/>
              <a:t> Johan </a:t>
            </a:r>
            <a:r>
              <a:rPr lang="fi-FI" dirty="0" err="1" smtClean="0"/>
              <a:t>Pettr</a:t>
            </a:r>
            <a:r>
              <a:rPr lang="fi-FI" dirty="0" smtClean="0"/>
              <a:t> </a:t>
            </a:r>
            <a:r>
              <a:rPr lang="fi-FI" dirty="0" err="1" smtClean="0"/>
              <a:t>Matinmikon</a:t>
            </a:r>
            <a:r>
              <a:rPr lang="fi-FI" dirty="0" smtClean="0"/>
              <a:t> </a:t>
            </a:r>
            <a:r>
              <a:rPr lang="fi-FI" dirty="0" err="1" smtClean="0"/>
              <a:t>myötäpuolineen</a:t>
            </a:r>
            <a:r>
              <a:rPr lang="fi-FI" dirty="0" smtClean="0"/>
              <a:t> </a:t>
            </a:r>
            <a:r>
              <a:rPr lang="fi-FI" dirty="0" err="1" smtClean="0"/>
              <a:t>yhtesvastuullisesti</a:t>
            </a:r>
            <a:r>
              <a:rPr lang="fi-FI" dirty="0" smtClean="0"/>
              <a:t> korvaamaan Juhani </a:t>
            </a:r>
            <a:r>
              <a:rPr lang="fi-FI" dirty="0" err="1" smtClean="0"/>
              <a:t>Fredri</a:t>
            </a:r>
            <a:r>
              <a:rPr lang="fi-FI" dirty="0" smtClean="0"/>
              <a:t> </a:t>
            </a:r>
            <a:r>
              <a:rPr lang="fi-FI" dirty="0" err="1" smtClean="0"/>
              <a:t>Nikuraution</a:t>
            </a:r>
            <a:r>
              <a:rPr lang="fi-FI" dirty="0" smtClean="0"/>
              <a:t> oikeudenkäyntikulut.</a:t>
            </a:r>
          </a:p>
          <a:p>
            <a:pPr marL="0" indent="0">
              <a:buNone/>
            </a:pPr>
            <a:r>
              <a:rPr lang="fi-FI" dirty="0" smtClean="0"/>
              <a:t>Vaasan hovioikeus on joulukuun 20 päivänä 1938 antamallaan tuomiolla asian </a:t>
            </a:r>
            <a:r>
              <a:rPr lang="fi-FI" dirty="0" err="1" smtClean="0"/>
              <a:t>ratakasiuust</a:t>
            </a:r>
            <a:r>
              <a:rPr lang="fi-FI" dirty="0" smtClean="0"/>
              <a:t> ja koska </a:t>
            </a:r>
            <a:r>
              <a:rPr lang="fi-FI" dirty="0" err="1" smtClean="0"/>
              <a:t>olis</a:t>
            </a:r>
            <a:r>
              <a:rPr lang="fi-FI" dirty="0" smtClean="0"/>
              <a:t> selvitetty, että Alma Elisabeth </a:t>
            </a:r>
            <a:r>
              <a:rPr lang="fi-FI" dirty="0" err="1" smtClean="0"/>
              <a:t>Nikurautio</a:t>
            </a:r>
            <a:r>
              <a:rPr lang="fi-FI" dirty="0" smtClean="0"/>
              <a:t> oli tehnyt puheena olevan välikirjan sisältämän testamentin terveessä ja täydessä ymmärryksessä ja vapaasta tahdosta kahden </a:t>
            </a:r>
            <a:r>
              <a:rPr lang="fi-FI" dirty="0" err="1" smtClean="0"/>
              <a:t>tosdositajan</a:t>
            </a:r>
            <a:r>
              <a:rPr lang="fi-FI" dirty="0" smtClean="0"/>
              <a:t> </a:t>
            </a:r>
            <a:r>
              <a:rPr lang="fi-FI" dirty="0" err="1" smtClean="0"/>
              <a:t>yhtäaikaaläsnäolleessa</a:t>
            </a:r>
            <a:r>
              <a:rPr lang="fi-FI" dirty="0" smtClean="0"/>
              <a:t>, eivätkö Johan Peter </a:t>
            </a:r>
            <a:r>
              <a:rPr lang="fi-FI" dirty="0" err="1" smtClean="0"/>
              <a:t>Matinmiiko</a:t>
            </a:r>
            <a:r>
              <a:rPr lang="fi-FI" dirty="0" smtClean="0"/>
              <a:t> ja hänen juttukumppaninsa olleet voineet </a:t>
            </a:r>
            <a:r>
              <a:rPr lang="fi-FI" dirty="0" err="1" smtClean="0"/>
              <a:t>väyttää</a:t>
            </a:r>
            <a:r>
              <a:rPr lang="fi-FI" dirty="0" smtClean="0"/>
              <a:t>, että Alma Elisabeth </a:t>
            </a:r>
            <a:r>
              <a:rPr lang="fi-FI" dirty="0" err="1" smtClean="0"/>
              <a:t>Nikurautio</a:t>
            </a:r>
            <a:r>
              <a:rPr lang="fi-FI" dirty="0" smtClean="0"/>
              <a:t> </a:t>
            </a:r>
            <a:r>
              <a:rPr lang="fi-FI" dirty="0" err="1" smtClean="0"/>
              <a:t>olsi</a:t>
            </a:r>
            <a:r>
              <a:rPr lang="fi-FI" dirty="0" smtClean="0"/>
              <a:t> tuon testamentin peruuttanut, enempää kuin sitäkään, että hänen </a:t>
            </a:r>
            <a:r>
              <a:rPr lang="fi-FI" dirty="0" err="1" smtClean="0"/>
              <a:t>perismaan</a:t>
            </a:r>
            <a:r>
              <a:rPr lang="fi-FI" dirty="0" smtClean="0"/>
              <a:t> </a:t>
            </a:r>
            <a:r>
              <a:rPr lang="fi-FI" dirty="0" err="1" smtClean="0"/>
              <a:t>vastikeena</a:t>
            </a:r>
            <a:r>
              <a:rPr lang="fi-FI" dirty="0" smtClean="0"/>
              <a:t> </a:t>
            </a:r>
            <a:r>
              <a:rPr lang="fi-FI" dirty="0" err="1" smtClean="0"/>
              <a:t>saamans</a:t>
            </a:r>
            <a:r>
              <a:rPr lang="fi-FI" dirty="0" smtClean="0"/>
              <a:t> </a:t>
            </a:r>
            <a:r>
              <a:rPr lang="fi-FI" dirty="0" err="1" smtClean="0"/>
              <a:t>edellämainitut</a:t>
            </a:r>
            <a:r>
              <a:rPr lang="fi-FI" dirty="0" smtClean="0"/>
              <a:t> 692 markkaa olisi hänen </a:t>
            </a:r>
            <a:r>
              <a:rPr lang="fi-FI" dirty="0" err="1" smtClean="0"/>
              <a:t>kuolleessaanvielä</a:t>
            </a:r>
            <a:r>
              <a:rPr lang="fi-FI" dirty="0" smtClean="0"/>
              <a:t> olleet jäljellä, hovioikeus on jättänyt asian kihlakunnanoikeuden päätöksen </a:t>
            </a:r>
            <a:r>
              <a:rPr lang="fi-FI" dirty="0" err="1" smtClean="0"/>
              <a:t>lopputulosken</a:t>
            </a:r>
            <a:r>
              <a:rPr lang="fi-FI" dirty="0" smtClean="0"/>
              <a:t> </a:t>
            </a:r>
            <a:r>
              <a:rPr lang="fi-FI" dirty="0" err="1" smtClean="0"/>
              <a:t>varaaan</a:t>
            </a:r>
            <a:r>
              <a:rPr lang="fi-FI" dirty="0" smtClean="0"/>
              <a:t> ja velvoittanut testamentin moittijat suorittamanaan Juha Fredrik </a:t>
            </a:r>
            <a:r>
              <a:rPr lang="fi-FI" dirty="0" err="1" smtClean="0"/>
              <a:t>Nikurautiolla</a:t>
            </a:r>
            <a:r>
              <a:rPr lang="fi-FI" dirty="0" smtClean="0"/>
              <a:t> kulujen korvausta.</a:t>
            </a:r>
          </a:p>
          <a:p>
            <a:pPr marL="0" indent="0">
              <a:buNone/>
            </a:pPr>
            <a:r>
              <a:rPr lang="fi-FI" dirty="0" smtClean="0"/>
              <a:t>Korkein  oikeus, jossa on toimitettu suullinen kuulustelu, on toukokuun 2 päivänä 1939 antamassaan tuomiossa katsonut puuttuvan luotettavaa </a:t>
            </a:r>
            <a:r>
              <a:rPr lang="fi-FI" dirty="0" err="1" smtClean="0"/>
              <a:t>selvityst</a:t>
            </a:r>
            <a:r>
              <a:rPr lang="fi-FI" dirty="0" smtClean="0"/>
              <a:t> siitä, että testamenttina valvottu aisakirja olisi </a:t>
            </a:r>
            <a:r>
              <a:rPr lang="fi-FI" dirty="0" err="1" smtClean="0"/>
              <a:t>siältänyt</a:t>
            </a:r>
            <a:r>
              <a:rPr lang="fi-FI" dirty="0" smtClean="0"/>
              <a:t> Alma Elisabeth </a:t>
            </a:r>
            <a:r>
              <a:rPr lang="fi-FI" dirty="0" err="1" smtClean="0"/>
              <a:t>Nikuraution</a:t>
            </a:r>
            <a:r>
              <a:rPr lang="fi-FI" dirty="0" smtClean="0"/>
              <a:t> viimeisen tahdon, </a:t>
            </a:r>
            <a:r>
              <a:rPr lang="fi-FI" dirty="0" err="1" smtClean="0"/>
              <a:t>minkävuoksi</a:t>
            </a:r>
            <a:r>
              <a:rPr lang="fi-FI" dirty="0" smtClean="0"/>
              <a:t> Korkein </a:t>
            </a:r>
            <a:r>
              <a:rPr lang="fi-FI" dirty="0" err="1" smtClean="0"/>
              <a:t>oikeusi</a:t>
            </a:r>
            <a:r>
              <a:rPr lang="fi-FI" dirty="0" smtClean="0"/>
              <a:t> on  </a:t>
            </a:r>
            <a:r>
              <a:rPr lang="fi-FI" dirty="0" err="1" smtClean="0"/>
              <a:t>kuntoten</a:t>
            </a:r>
            <a:r>
              <a:rPr lang="fi-FI" dirty="0" smtClean="0"/>
              <a:t> </a:t>
            </a:r>
            <a:r>
              <a:rPr lang="fi-FI" dirty="0" err="1" smtClean="0"/>
              <a:t>hovioikieuden</a:t>
            </a:r>
            <a:r>
              <a:rPr lang="fi-FI" dirty="0" smtClean="0"/>
              <a:t> tuomio ja kihlakunnanoikeuden päätöksen, julistanut tuon asiakirjan </a:t>
            </a:r>
            <a:r>
              <a:rPr lang="fi-FI" dirty="0" err="1" smtClean="0"/>
              <a:t>taestamenttina</a:t>
            </a:r>
            <a:r>
              <a:rPr lang="fi-FI" dirty="0" smtClean="0"/>
              <a:t> mitättömäksi, mikäli se loukkaisi Johan </a:t>
            </a:r>
            <a:r>
              <a:rPr lang="fi-FI" dirty="0" err="1" smtClean="0"/>
              <a:t>Pettr</a:t>
            </a:r>
            <a:r>
              <a:rPr lang="fi-FI" dirty="0" smtClean="0"/>
              <a:t> </a:t>
            </a:r>
            <a:r>
              <a:rPr lang="fi-FI" dirty="0" err="1" smtClean="0"/>
              <a:t>Matinmikon</a:t>
            </a:r>
            <a:r>
              <a:rPr lang="fi-FI" dirty="0" smtClean="0"/>
              <a:t> ja hänen </a:t>
            </a:r>
            <a:r>
              <a:rPr lang="fi-FI" dirty="0" err="1" smtClean="0"/>
              <a:t>myötäpuoltensa</a:t>
            </a:r>
            <a:r>
              <a:rPr lang="fi-FI" dirty="0" smtClean="0"/>
              <a:t> perintöoikeutta Alma Elisabeth </a:t>
            </a:r>
            <a:r>
              <a:rPr lang="fi-FI" dirty="0" err="1" smtClean="0"/>
              <a:t>Nikurauion</a:t>
            </a:r>
            <a:r>
              <a:rPr lang="fi-FI" dirty="0" smtClean="0"/>
              <a:t> jälkeen, sekä veloittanut Juhan Fredrik </a:t>
            </a:r>
            <a:r>
              <a:rPr lang="fi-FI" dirty="0" err="1" smtClean="0"/>
              <a:t>Nikuraution</a:t>
            </a:r>
            <a:r>
              <a:rPr lang="fi-FI" dirty="0" smtClean="0"/>
              <a:t> viidensadan markan sakon </a:t>
            </a:r>
            <a:r>
              <a:rPr lang="fi-FI" dirty="0" err="1" smtClean="0"/>
              <a:t>uahalla</a:t>
            </a:r>
            <a:r>
              <a:rPr lang="fi-FI" dirty="0" smtClean="0"/>
              <a:t> ennen syyskuun 1 päivää 1939 </a:t>
            </a:r>
            <a:r>
              <a:rPr lang="fi-FI" dirty="0" err="1" smtClean="0"/>
              <a:t>luouttamaan</a:t>
            </a:r>
            <a:r>
              <a:rPr lang="fi-FI" dirty="0" smtClean="0"/>
              <a:t> </a:t>
            </a:r>
            <a:r>
              <a:rPr lang="fi-FI" dirty="0" err="1" smtClean="0"/>
              <a:t>Alam</a:t>
            </a:r>
            <a:r>
              <a:rPr lang="fi-FI" dirty="0" smtClean="0"/>
              <a:t> Elisabeth </a:t>
            </a:r>
            <a:r>
              <a:rPr lang="fi-FI" dirty="0" err="1" smtClean="0"/>
              <a:t>Nikraution</a:t>
            </a:r>
            <a:r>
              <a:rPr lang="fi-FI" dirty="0" smtClean="0"/>
              <a:t> jäämistön sellaiseen jakoon, jossa Johan </a:t>
            </a:r>
            <a:r>
              <a:rPr lang="fi-FI" dirty="0" err="1" smtClean="0"/>
              <a:t>Pettet</a:t>
            </a:r>
            <a:r>
              <a:rPr lang="fi-FI" dirty="0" smtClean="0"/>
              <a:t> </a:t>
            </a:r>
            <a:r>
              <a:rPr lang="fi-FI" dirty="0" err="1" smtClean="0"/>
              <a:t>Matinmiiko</a:t>
            </a:r>
            <a:r>
              <a:rPr lang="fi-FI" dirty="0" smtClean="0"/>
              <a:t> ja hänen juttukumppaninsa saavat heille tulevan perintöosuudet. Sen ohessa Korkein oikeus on velvoittanut </a:t>
            </a:r>
            <a:r>
              <a:rPr lang="fi-FI" dirty="0" err="1" smtClean="0"/>
              <a:t>Nikuraution</a:t>
            </a:r>
            <a:r>
              <a:rPr lang="fi-FI" dirty="0" smtClean="0"/>
              <a:t> 3000 markalla korvaamaan </a:t>
            </a:r>
            <a:r>
              <a:rPr lang="fi-FI" dirty="0" err="1" smtClean="0"/>
              <a:t>Matinmikon</a:t>
            </a:r>
            <a:r>
              <a:rPr lang="fi-FI" dirty="0" smtClean="0"/>
              <a:t> ja hänen </a:t>
            </a:r>
            <a:r>
              <a:rPr lang="fi-FI" dirty="0" err="1" smtClean="0"/>
              <a:t>myötäpuoletensa</a:t>
            </a:r>
            <a:r>
              <a:rPr lang="fi-FI" dirty="0" smtClean="0"/>
              <a:t> kulut asiassa.</a:t>
            </a:r>
          </a:p>
          <a:p>
            <a:pPr marL="0" indent="0">
              <a:buNone/>
            </a:pPr>
            <a:endParaRPr lang="fi-FI" dirty="0"/>
          </a:p>
        </p:txBody>
      </p:sp>
    </p:spTree>
    <p:extLst>
      <p:ext uri="{BB962C8B-B14F-4D97-AF65-F5344CB8AC3E}">
        <p14:creationId xmlns:p14="http://schemas.microsoft.com/office/powerpoint/2010/main" val="2661590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Oulun lehti 12.1.1884</a:t>
            </a:r>
            <a:endParaRPr lang="fi-FI" dirty="0"/>
          </a:p>
        </p:txBody>
      </p:sp>
      <p:sp>
        <p:nvSpPr>
          <p:cNvPr id="3" name="Sisällön paikkamerkki 2"/>
          <p:cNvSpPr>
            <a:spLocks noGrp="1"/>
          </p:cNvSpPr>
          <p:nvPr>
            <p:ph idx="1"/>
          </p:nvPr>
        </p:nvSpPr>
        <p:spPr/>
        <p:txBody>
          <a:bodyPr/>
          <a:lstStyle/>
          <a:p>
            <a:pPr marL="0" indent="0">
              <a:buNone/>
            </a:pPr>
            <a:r>
              <a:rPr lang="fi-FI" dirty="0" smtClean="0"/>
              <a:t>Tornion postikonttorista 1 p:nä tammikuuta 1884 </a:t>
            </a:r>
            <a:r>
              <a:rPr lang="fi-FI" dirty="0" err="1" smtClean="0"/>
              <a:t>jälellä</a:t>
            </a:r>
            <a:r>
              <a:rPr lang="fi-FI" dirty="0" smtClean="0"/>
              <a:t> </a:t>
            </a:r>
            <a:r>
              <a:rPr lang="fi-FI" dirty="0" err="1" smtClean="0"/>
              <a:t>olewia</a:t>
            </a:r>
            <a:r>
              <a:rPr lang="fi-FI" dirty="0" smtClean="0"/>
              <a:t> kirjeitä.</a:t>
            </a:r>
          </a:p>
          <a:p>
            <a:pPr marL="0" indent="0">
              <a:buNone/>
            </a:pPr>
            <a:r>
              <a:rPr lang="fi-FI" dirty="0" err="1" smtClean="0"/>
              <a:t>Wakuutettuja</a:t>
            </a:r>
            <a:r>
              <a:rPr lang="fi-FI" dirty="0" smtClean="0"/>
              <a:t>?: </a:t>
            </a:r>
            <a:r>
              <a:rPr lang="fi-FI" dirty="0" err="1" smtClean="0"/>
              <a:t>Matts</a:t>
            </a:r>
            <a:r>
              <a:rPr lang="fi-FI" dirty="0" smtClean="0"/>
              <a:t> Nikupeteri, takaisintullut Amerikasta, sen lähettäjä Kristiina Pietilä</a:t>
            </a:r>
            <a:endParaRPr lang="fi-FI" dirty="0"/>
          </a:p>
        </p:txBody>
      </p:sp>
    </p:spTree>
    <p:extLst>
      <p:ext uri="{BB962C8B-B14F-4D97-AF65-F5344CB8AC3E}">
        <p14:creationId xmlns:p14="http://schemas.microsoft.com/office/powerpoint/2010/main" val="1072690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Amerikan Suomalainen lehti 18.10.1889</a:t>
            </a:r>
            <a:endParaRPr lang="fi-FI" dirty="0"/>
          </a:p>
        </p:txBody>
      </p:sp>
      <p:sp>
        <p:nvSpPr>
          <p:cNvPr id="3" name="Sisällön paikkamerkki 2"/>
          <p:cNvSpPr>
            <a:spLocks noGrp="1"/>
          </p:cNvSpPr>
          <p:nvPr>
            <p:ph idx="1"/>
          </p:nvPr>
        </p:nvSpPr>
        <p:spPr/>
        <p:txBody>
          <a:bodyPr/>
          <a:lstStyle/>
          <a:p>
            <a:pPr marL="0" indent="0">
              <a:buNone/>
            </a:pPr>
            <a:r>
              <a:rPr lang="fi-FI" dirty="0" smtClean="0"/>
              <a:t>Perimättömiä </a:t>
            </a:r>
            <a:r>
              <a:rPr lang="fi-FI" dirty="0" err="1" smtClean="0"/>
              <a:t>kirjeita</a:t>
            </a:r>
            <a:r>
              <a:rPr lang="fi-FI" dirty="0" smtClean="0"/>
              <a:t> ?</a:t>
            </a:r>
            <a:r>
              <a:rPr lang="fi-FI" dirty="0" err="1" smtClean="0"/>
              <a:t>eb</a:t>
            </a:r>
            <a:r>
              <a:rPr lang="fi-FI" dirty="0" smtClean="0"/>
              <a:t> ?</a:t>
            </a:r>
            <a:r>
              <a:rPr lang="fi-FI" dirty="0" err="1" smtClean="0"/>
              <a:t>acket’in</a:t>
            </a:r>
            <a:r>
              <a:rPr lang="fi-FI" dirty="0" smtClean="0"/>
              <a:t> </a:t>
            </a:r>
            <a:r>
              <a:rPr lang="fi-FI" dirty="0" err="1" smtClean="0"/>
              <a:t>postikouttuurista</a:t>
            </a:r>
            <a:r>
              <a:rPr lang="fi-FI" dirty="0" smtClean="0"/>
              <a:t> lokakuun 16 päivänä: Matti Nikupeteri</a:t>
            </a:r>
            <a:endParaRPr lang="fi-FI" dirty="0"/>
          </a:p>
        </p:txBody>
      </p:sp>
    </p:spTree>
    <p:extLst>
      <p:ext uri="{BB962C8B-B14F-4D97-AF65-F5344CB8AC3E}">
        <p14:creationId xmlns:p14="http://schemas.microsoft.com/office/powerpoint/2010/main" val="3318533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Oulun ilmoituslehti 31.7.1891</a:t>
            </a:r>
            <a:endParaRPr lang="fi-FI" dirty="0"/>
          </a:p>
        </p:txBody>
      </p:sp>
      <p:sp>
        <p:nvSpPr>
          <p:cNvPr id="3" name="Sisällön paikkamerkki 2"/>
          <p:cNvSpPr>
            <a:spLocks noGrp="1"/>
          </p:cNvSpPr>
          <p:nvPr>
            <p:ph idx="1"/>
          </p:nvPr>
        </p:nvSpPr>
        <p:spPr/>
        <p:txBody>
          <a:bodyPr/>
          <a:lstStyle/>
          <a:p>
            <a:pPr marL="0" indent="0">
              <a:buNone/>
            </a:pPr>
            <a:r>
              <a:rPr lang="fi-FI" dirty="0" smtClean="0"/>
              <a:t>Kemijoen lohijuttu</a:t>
            </a:r>
          </a:p>
          <a:p>
            <a:pPr marL="0" indent="0">
              <a:buNone/>
            </a:pPr>
            <a:r>
              <a:rPr lang="fi-FI" dirty="0" smtClean="0"/>
              <a:t>Päättynyt kihlakunnanoikeudessa. Päätös on näin kuuluva…</a:t>
            </a:r>
            <a:endParaRPr lang="fi-FI" dirty="0"/>
          </a:p>
        </p:txBody>
      </p:sp>
    </p:spTree>
    <p:extLst>
      <p:ext uri="{BB962C8B-B14F-4D97-AF65-F5344CB8AC3E}">
        <p14:creationId xmlns:p14="http://schemas.microsoft.com/office/powerpoint/2010/main" val="2083188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Pohjois-Suomi 18.4.1906</a:t>
            </a:r>
            <a:endParaRPr lang="fi-FI" dirty="0"/>
          </a:p>
        </p:txBody>
      </p:sp>
      <p:sp>
        <p:nvSpPr>
          <p:cNvPr id="3" name="Sisällön paikkamerkki 2"/>
          <p:cNvSpPr>
            <a:spLocks noGrp="1"/>
          </p:cNvSpPr>
          <p:nvPr>
            <p:ph idx="1"/>
          </p:nvPr>
        </p:nvSpPr>
        <p:spPr/>
        <p:txBody>
          <a:bodyPr/>
          <a:lstStyle/>
          <a:p>
            <a:pPr marL="0" indent="0">
              <a:buNone/>
            </a:pPr>
            <a:r>
              <a:rPr lang="fi-FI" dirty="0" smtClean="0"/>
              <a:t>Kuulutus</a:t>
            </a:r>
          </a:p>
          <a:p>
            <a:pPr marL="0" indent="0">
              <a:buNone/>
            </a:pPr>
            <a:r>
              <a:rPr lang="fi-FI" dirty="0" smtClean="0"/>
              <a:t>Laillisen </a:t>
            </a:r>
            <a:r>
              <a:rPr lang="fi-FI" dirty="0" err="1" smtClean="0"/>
              <a:t>edeswastauksien</a:t>
            </a:r>
            <a:r>
              <a:rPr lang="fi-FI" dirty="0" smtClean="0"/>
              <a:t> uhalla kiellän ketojeni yli kulkemasta ja myös </a:t>
            </a:r>
            <a:r>
              <a:rPr lang="fi-FI" dirty="0" err="1" smtClean="0"/>
              <a:t>eläintem</a:t>
            </a:r>
            <a:r>
              <a:rPr lang="fi-FI" dirty="0" smtClean="0"/>
              <a:t> </a:t>
            </a:r>
            <a:r>
              <a:rPr lang="fi-FI" dirty="0" err="1" smtClean="0"/>
              <a:t>kulettamista</a:t>
            </a:r>
            <a:r>
              <a:rPr lang="fi-FI" dirty="0" smtClean="0"/>
              <a:t> ?</a:t>
            </a:r>
            <a:r>
              <a:rPr lang="fi-FI" dirty="0" err="1" smtClean="0"/>
              <a:t>rykymaan</a:t>
            </a:r>
            <a:r>
              <a:rPr lang="fi-FI" dirty="0" smtClean="0"/>
              <a:t> korjaamista </a:t>
            </a:r>
            <a:r>
              <a:rPr lang="fi-FI" dirty="0" err="1" smtClean="0"/>
              <a:t>warten</a:t>
            </a:r>
            <a:r>
              <a:rPr lang="fi-FI" dirty="0" smtClean="0"/>
              <a:t>. Kiellän myös metsäni </a:t>
            </a:r>
            <a:r>
              <a:rPr lang="fi-FI" dirty="0" err="1" smtClean="0"/>
              <a:t>raiwaamasta</a:t>
            </a:r>
            <a:r>
              <a:rPr lang="fi-FI" dirty="0" smtClean="0"/>
              <a:t>.</a:t>
            </a:r>
          </a:p>
          <a:p>
            <a:pPr marL="0" indent="0">
              <a:buNone/>
            </a:pPr>
            <a:r>
              <a:rPr lang="fi-FI" dirty="0" smtClean="0"/>
              <a:t>Aapo Nikupeteri</a:t>
            </a:r>
          </a:p>
          <a:p>
            <a:pPr marL="0" indent="0">
              <a:buNone/>
            </a:pPr>
            <a:r>
              <a:rPr lang="fi-FI" dirty="0" smtClean="0"/>
              <a:t>Kemi</a:t>
            </a:r>
            <a:endParaRPr lang="fi-FI" dirty="0"/>
          </a:p>
        </p:txBody>
      </p:sp>
    </p:spTree>
    <p:extLst>
      <p:ext uri="{BB962C8B-B14F-4D97-AF65-F5344CB8AC3E}">
        <p14:creationId xmlns:p14="http://schemas.microsoft.com/office/powerpoint/2010/main" val="3409795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Perä-Pohjolainen 25.1.1908</a:t>
            </a:r>
            <a:endParaRPr lang="fi-FI" dirty="0"/>
          </a:p>
        </p:txBody>
      </p:sp>
      <p:sp>
        <p:nvSpPr>
          <p:cNvPr id="3" name="Sisällön paikkamerkki 2"/>
          <p:cNvSpPr>
            <a:spLocks noGrp="1"/>
          </p:cNvSpPr>
          <p:nvPr>
            <p:ph idx="1"/>
          </p:nvPr>
        </p:nvSpPr>
        <p:spPr/>
        <p:txBody>
          <a:bodyPr/>
          <a:lstStyle/>
          <a:p>
            <a:pPr marL="0" indent="0">
              <a:buNone/>
            </a:pPr>
            <a:r>
              <a:rPr lang="fi-FI" dirty="0" smtClean="0"/>
              <a:t>Kuulutus</a:t>
            </a:r>
          </a:p>
          <a:p>
            <a:pPr marL="0" indent="0">
              <a:buNone/>
            </a:pPr>
            <a:r>
              <a:rPr lang="fi-FI" dirty="0" smtClean="0"/>
              <a:t>Niistä karjateistä ja peltojen poikkikuluista, jotka koskevat minun maitani, kehotan kaikkia 30 </a:t>
            </a:r>
            <a:r>
              <a:rPr lang="fi-FI" dirty="0" err="1" smtClean="0"/>
              <a:t>päiwän</a:t>
            </a:r>
            <a:r>
              <a:rPr lang="fi-FI" dirty="0" smtClean="0"/>
              <a:t> sisällä tekemään sopimuksen ja lunastuksen kanssani, muuten lain määräämän </a:t>
            </a:r>
            <a:r>
              <a:rPr lang="fi-FI" dirty="0" err="1" smtClean="0"/>
              <a:t>edeswastauksen</a:t>
            </a:r>
            <a:r>
              <a:rPr lang="fi-FI" dirty="0" smtClean="0"/>
              <a:t> uhalla kiellän niitä teitä kenenkään käyttämästä.</a:t>
            </a:r>
          </a:p>
          <a:p>
            <a:pPr marL="0" indent="0">
              <a:buNone/>
            </a:pPr>
            <a:r>
              <a:rPr lang="fi-FI" dirty="0" smtClean="0"/>
              <a:t>Kemi 25 p. tammik. 1908</a:t>
            </a:r>
          </a:p>
          <a:p>
            <a:pPr marL="0" indent="0">
              <a:buNone/>
            </a:pPr>
            <a:r>
              <a:rPr lang="fi-FI" dirty="0" smtClean="0"/>
              <a:t>Aapo Nikupeteri</a:t>
            </a:r>
            <a:endParaRPr lang="fi-FI" dirty="0"/>
          </a:p>
        </p:txBody>
      </p:sp>
    </p:spTree>
    <p:extLst>
      <p:ext uri="{BB962C8B-B14F-4D97-AF65-F5344CB8AC3E}">
        <p14:creationId xmlns:p14="http://schemas.microsoft.com/office/powerpoint/2010/main" val="1314702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Pohjois-Suomi 28.10.1908</a:t>
            </a:r>
            <a:endParaRPr lang="fi-FI" dirty="0"/>
          </a:p>
        </p:txBody>
      </p:sp>
      <p:sp>
        <p:nvSpPr>
          <p:cNvPr id="3" name="Sisällön paikkamerkki 2"/>
          <p:cNvSpPr>
            <a:spLocks noGrp="1"/>
          </p:cNvSpPr>
          <p:nvPr>
            <p:ph idx="1"/>
          </p:nvPr>
        </p:nvSpPr>
        <p:spPr/>
        <p:txBody>
          <a:bodyPr/>
          <a:lstStyle/>
          <a:p>
            <a:r>
              <a:rPr lang="fi-FI" dirty="0"/>
              <a:t>Vaatimus lohenkalastukseen liittyen (pitkä teksti .. Ss </a:t>
            </a:r>
            <a:r>
              <a:rPr lang="fi-FI" dirty="0" smtClean="0"/>
              <a:t>4 ja 1, 2 ja 8)</a:t>
            </a:r>
            <a:endParaRPr lang="fi-FI" dirty="0"/>
          </a:p>
          <a:p>
            <a:endParaRPr lang="fi-FI" dirty="0"/>
          </a:p>
        </p:txBody>
      </p:sp>
    </p:spTree>
    <p:extLst>
      <p:ext uri="{BB962C8B-B14F-4D97-AF65-F5344CB8AC3E}">
        <p14:creationId xmlns:p14="http://schemas.microsoft.com/office/powerpoint/2010/main" val="3077725297"/>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498</TotalTime>
  <Words>2690</Words>
  <Application>Microsoft Office PowerPoint</Application>
  <PresentationFormat>Laajakuva</PresentationFormat>
  <Paragraphs>141</Paragraphs>
  <Slides>35</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35</vt:i4>
      </vt:variant>
    </vt:vector>
  </HeadingPairs>
  <TitlesOfParts>
    <vt:vector size="39" baseType="lpstr">
      <vt:lpstr>Arial</vt:lpstr>
      <vt:lpstr>Calibri</vt:lpstr>
      <vt:lpstr>Calibri Light</vt:lpstr>
      <vt:lpstr>Office-teema</vt:lpstr>
      <vt:lpstr>Vanhojen lehtien kertomaa</vt:lpstr>
      <vt:lpstr>Åbo underrättelser 21.7.1832</vt:lpstr>
      <vt:lpstr>Oulun Wiikko-Sanomia 21.1.1865</vt:lpstr>
      <vt:lpstr>Oulun lehti 12.1.1884</vt:lpstr>
      <vt:lpstr>Amerikan Suomalainen lehti 18.10.1889</vt:lpstr>
      <vt:lpstr>Oulun ilmoituslehti 31.7.1891</vt:lpstr>
      <vt:lpstr>Pohjois-Suomi 18.4.1906</vt:lpstr>
      <vt:lpstr>Perä-Pohjolainen 25.1.1908</vt:lpstr>
      <vt:lpstr>Pohjois-Suomi 28.10.1908</vt:lpstr>
      <vt:lpstr>Pohjois-Suomi 30.10.1908</vt:lpstr>
      <vt:lpstr>Pohjois-Suomi 6.11.1908</vt:lpstr>
      <vt:lpstr>Pohjois-Suomi 9.11.1908</vt:lpstr>
      <vt:lpstr>Perä-Pohjolainen 26.8.1909</vt:lpstr>
      <vt:lpstr>Perä-Pohjolainen 31.10.1916</vt:lpstr>
      <vt:lpstr>Perä-Pohjolainen 14.5.1918</vt:lpstr>
      <vt:lpstr>Pohjolan sanomat 14.11.1918</vt:lpstr>
      <vt:lpstr>Uusi Pohjan kansa 18.7.1923</vt:lpstr>
      <vt:lpstr>Uusi Pohjan kansa 19.7.1923</vt:lpstr>
      <vt:lpstr>Pohjolan Sanomat 11.5.1926</vt:lpstr>
      <vt:lpstr>Pohjolan Voima 22.12.1927</vt:lpstr>
      <vt:lpstr>Liitto 24.5.1928</vt:lpstr>
      <vt:lpstr>Pohjolan Sanomat 23.12.1928</vt:lpstr>
      <vt:lpstr>Pohjolan Sanomat 29.1.1929</vt:lpstr>
      <vt:lpstr>Suomen virallinen lehti 11.3.1929</vt:lpstr>
      <vt:lpstr>Pohjolan Sanomat 2.11.1929</vt:lpstr>
      <vt:lpstr>Pohjolan Sanomat 29.4.1932</vt:lpstr>
      <vt:lpstr>Pohjois Pohja 29.4.1933</vt:lpstr>
      <vt:lpstr>Kansa kuvalehti 27.10.1933</vt:lpstr>
      <vt:lpstr>Pohjolan Sanomat 20.11.1934</vt:lpstr>
      <vt:lpstr>Pohjolan Sanomat 6.12.1934</vt:lpstr>
      <vt:lpstr>Pohjois-Pohja 26.9.1936</vt:lpstr>
      <vt:lpstr>Pohjolan Sanomat 27.9.1936</vt:lpstr>
      <vt:lpstr>Pohjois-Pohja 24.10.1936</vt:lpstr>
      <vt:lpstr>Sisä-Suomi 6.11.1936</vt:lpstr>
      <vt:lpstr>Pohjois-Pohja 14.6.1936</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Matti Nikupeteri</dc:creator>
  <cp:lastModifiedBy>Matti Nikupeteri</cp:lastModifiedBy>
  <cp:revision>67</cp:revision>
  <dcterms:created xsi:type="dcterms:W3CDTF">2024-04-02T13:21:26Z</dcterms:created>
  <dcterms:modified xsi:type="dcterms:W3CDTF">2024-06-26T11:36:39Z</dcterms:modified>
</cp:coreProperties>
</file>